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3635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06821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931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192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356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270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582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1885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4442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0505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647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3174"/>
            <a:ext cx="9144000" cy="1438274"/>
          </a:xfrm>
          <a:prstGeom prst="rect">
            <a:avLst/>
          </a:prstGeom>
          <a:solidFill>
            <a:srgbClr val="002060">
              <a:alpha val="90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CF32E-9AD7-41F8-AF82-7CEC3781D635}" type="datetimeFigureOut">
              <a:rPr lang="hu-HU" smtClean="0"/>
              <a:t>2017. 01. 05.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21E8B-4887-41A7-82DA-F27F04091F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58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 rot="21338566">
            <a:off x="444502" y="2387901"/>
            <a:ext cx="8453637" cy="1114493"/>
          </a:xfrm>
        </p:spPr>
        <p:txBody>
          <a:bodyPr/>
          <a:lstStyle/>
          <a:p>
            <a:r>
              <a:rPr lang="hu-HU" dirty="0" smtClean="0"/>
              <a:t>Királyságok a mai Európában</a:t>
            </a:r>
            <a:endParaRPr lang="hu-HU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4062">
            <a:off x="2943620" y="564920"/>
            <a:ext cx="2438611" cy="190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40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Európai királyságok</a:t>
            </a:r>
            <a:endParaRPr lang="hu-HU" dirty="0"/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926445"/>
              </p:ext>
            </p:extLst>
          </p:nvPr>
        </p:nvGraphicFramePr>
        <p:xfrm>
          <a:off x="0" y="-3174"/>
          <a:ext cx="9144000" cy="686117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09859"/>
                <a:gridCol w="7534141"/>
              </a:tblGrid>
              <a:tr h="602619">
                <a:tc>
                  <a:txBody>
                    <a:bodyPr/>
                    <a:lstStyle/>
                    <a:p>
                      <a:r>
                        <a:rPr lang="hu-HU" dirty="0" smtClean="0"/>
                        <a:t>Ország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Információk</a:t>
                      </a:r>
                      <a:endParaRPr lang="hu-HU" dirty="0"/>
                    </a:p>
                  </a:txBody>
                  <a:tcPr/>
                </a:tc>
              </a:tr>
              <a:tr h="6874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700" b="1" dirty="0" smtClean="0"/>
                        <a:t>Belgium</a:t>
                      </a:r>
                    </a:p>
                    <a:p>
                      <a:endParaRPr lang="hu-H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700" dirty="0" smtClean="0"/>
                        <a:t>1831. július 21-től királyság hivatalosan, miután kivívta függetlenségét az Egyesült Németalföldi Királyságtól.</a:t>
                      </a:r>
                      <a:endParaRPr lang="hu-HU" sz="1700" dirty="0"/>
                    </a:p>
                  </a:txBody>
                  <a:tcPr/>
                </a:tc>
              </a:tr>
              <a:tr h="687413">
                <a:tc>
                  <a:txBody>
                    <a:bodyPr/>
                    <a:lstStyle/>
                    <a:p>
                      <a:r>
                        <a:rPr lang="hu-HU" sz="1700" b="1" dirty="0" smtClean="0"/>
                        <a:t>Dánia</a:t>
                      </a:r>
                      <a:endParaRPr lang="hu-H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700" dirty="0" smtClean="0"/>
                        <a:t>Dániában a királyság intézménye egészen a 10. századig, a vikingek idejéig nyúlik vissza.</a:t>
                      </a:r>
                      <a:endParaRPr lang="hu-HU" sz="1700" dirty="0"/>
                    </a:p>
                  </a:txBody>
                  <a:tcPr/>
                </a:tc>
              </a:tr>
              <a:tr h="687413">
                <a:tc>
                  <a:txBody>
                    <a:bodyPr/>
                    <a:lstStyle/>
                    <a:p>
                      <a:r>
                        <a:rPr lang="hu-HU" sz="1700" b="1" dirty="0" smtClean="0"/>
                        <a:t>Luxemburg </a:t>
                      </a:r>
                      <a:endParaRPr lang="hu-H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700" dirty="0" smtClean="0"/>
                        <a:t>A korábban Napóleon által annektált Luxemburg 1815. június 9-e óta független és önálló nagyhercegség.</a:t>
                      </a:r>
                      <a:endParaRPr lang="hu-HU" sz="1700" dirty="0"/>
                    </a:p>
                  </a:txBody>
                  <a:tcPr/>
                </a:tc>
              </a:tr>
              <a:tr h="781844">
                <a:tc>
                  <a:txBody>
                    <a:bodyPr/>
                    <a:lstStyle/>
                    <a:p>
                      <a:r>
                        <a:rPr lang="hu-HU" sz="1700" b="1" dirty="0" smtClean="0"/>
                        <a:t>Hollandia</a:t>
                      </a:r>
                      <a:endParaRPr lang="hu-H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700" dirty="0" smtClean="0"/>
                        <a:t>A németalföldi ország 1581-ben Hét Egyesült Holland Tartomány Köztársasága néven nyilvánította ki függetlenségét a Spanyol Királyságtól.</a:t>
                      </a:r>
                      <a:endParaRPr lang="hu-HU" sz="1700" dirty="0"/>
                    </a:p>
                  </a:txBody>
                  <a:tcPr/>
                </a:tc>
              </a:tr>
              <a:tr h="816861">
                <a:tc>
                  <a:txBody>
                    <a:bodyPr/>
                    <a:lstStyle/>
                    <a:p>
                      <a:r>
                        <a:rPr lang="hu-HU" sz="1700" b="1" dirty="0" smtClean="0"/>
                        <a:t>Norvégia</a:t>
                      </a:r>
                      <a:endParaRPr lang="hu-H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700" dirty="0" smtClean="0"/>
                        <a:t>Norvégia 872-es létrejötte óta a királyság intézménye folyamatos, s az ország egységes és többé-kevésbé független, habár több unióban is részt vett.</a:t>
                      </a:r>
                      <a:endParaRPr lang="hu-HU" sz="1700" dirty="0"/>
                    </a:p>
                  </a:txBody>
                  <a:tcPr/>
                </a:tc>
              </a:tr>
              <a:tr h="687413">
                <a:tc>
                  <a:txBody>
                    <a:bodyPr/>
                    <a:lstStyle/>
                    <a:p>
                      <a:r>
                        <a:rPr lang="hu-HU" sz="1700" b="1" dirty="0" smtClean="0"/>
                        <a:t>Spanyolország</a:t>
                      </a:r>
                      <a:endParaRPr lang="hu-H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700" dirty="0" smtClean="0"/>
                        <a:t>Az 1978. évi alkotmány bevezetése után az ország államformája alkotmányos monarchia lett.</a:t>
                      </a:r>
                      <a:endParaRPr lang="hu-HU" sz="1700" dirty="0"/>
                    </a:p>
                  </a:txBody>
                  <a:tcPr/>
                </a:tc>
              </a:tr>
              <a:tr h="636733">
                <a:tc>
                  <a:txBody>
                    <a:bodyPr/>
                    <a:lstStyle/>
                    <a:p>
                      <a:r>
                        <a:rPr lang="hu-HU" sz="1700" b="1" dirty="0" smtClean="0"/>
                        <a:t>Svédország</a:t>
                      </a:r>
                      <a:endParaRPr lang="hu-H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700" dirty="0" smtClean="0"/>
                        <a:t>A svéd monarchia államiságának története Dániához hasonlóan a 10-11. századig nyúlik vissza.</a:t>
                      </a:r>
                      <a:endParaRPr lang="hu-HU" sz="1700" dirty="0"/>
                    </a:p>
                  </a:txBody>
                  <a:tcPr/>
                </a:tc>
              </a:tr>
              <a:tr h="6367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700" b="1" dirty="0" smtClean="0"/>
                        <a:t>Nagy-Britannia</a:t>
                      </a:r>
                    </a:p>
                    <a:p>
                      <a:endParaRPr lang="hu-H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700" dirty="0" smtClean="0"/>
                        <a:t>Anglia 871-ben létrejövő királysága és a 843-tól létező Skót Királyság hosszas háborúzást követően hivatalosan 1603-ban lépett perszonálunióra.</a:t>
                      </a:r>
                      <a:endParaRPr lang="hu-HU" sz="1700" dirty="0"/>
                    </a:p>
                  </a:txBody>
                  <a:tcPr/>
                </a:tc>
              </a:tr>
              <a:tr h="6367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700" b="1" dirty="0" err="1" smtClean="0"/>
                        <a:t>Miniállamok</a:t>
                      </a:r>
                      <a:endParaRPr lang="hu-HU" sz="1700" b="1" dirty="0" smtClean="0"/>
                    </a:p>
                    <a:p>
                      <a:endParaRPr lang="hu-H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700" dirty="0" smtClean="0"/>
                        <a:t>Európa hat </a:t>
                      </a:r>
                      <a:r>
                        <a:rPr lang="hu-HU" sz="1700" dirty="0" err="1" smtClean="0"/>
                        <a:t>miniállamából</a:t>
                      </a:r>
                      <a:r>
                        <a:rPr lang="hu-HU" sz="1700" dirty="0" smtClean="0"/>
                        <a:t> négyben található monarchikus államforma: Andorrában, Liechtensteinben, Monacóban és a Vatikánban.</a:t>
                      </a:r>
                      <a:endParaRPr lang="hu-HU" sz="17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84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Belga Királyság</a:t>
            </a:r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6683">
            <a:off x="6859207" y="315119"/>
            <a:ext cx="1975700" cy="1712273"/>
          </a:xfrm>
        </p:spPr>
      </p:pic>
      <p:sp>
        <p:nvSpPr>
          <p:cNvPr id="5" name="Jobbra nyíl 4"/>
          <p:cNvSpPr/>
          <p:nvPr/>
        </p:nvSpPr>
        <p:spPr>
          <a:xfrm rot="4444345">
            <a:off x="1344802" y="2564863"/>
            <a:ext cx="1968386" cy="45076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12033" y="5847205"/>
            <a:ext cx="4687909" cy="1015663"/>
          </a:xfrm>
          <a:prstGeom prst="rect">
            <a:avLst/>
          </a:prstGeom>
          <a:solidFill>
            <a:srgbClr val="F8F8F8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 smtClean="0"/>
              <a:t>Fővárosa: Brüsszel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 smtClean="0"/>
              <a:t>Uralkodó: Fülöp király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 smtClean="0"/>
              <a:t>Népesség</a:t>
            </a:r>
            <a:r>
              <a:rPr lang="hu-HU" sz="2000" dirty="0"/>
              <a:t>: 11 150 516 fő (2014. jan. 1.)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113629"/>
            <a:ext cx="2520000" cy="336105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85" y="3854903"/>
            <a:ext cx="4320000" cy="2927745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4895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180</Words>
  <Application>Microsoft Office PowerPoint</Application>
  <PresentationFormat>Diavetítés a képernyőre (4:3 oldalarány)</PresentationFormat>
  <Paragraphs>26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Office-téma</vt:lpstr>
      <vt:lpstr>Királyságok a mai Európában</vt:lpstr>
      <vt:lpstr>Európai királyságok</vt:lpstr>
      <vt:lpstr>Belga Királyság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2017-01-05T09:12:58Z</dcterms:created>
  <dcterms:modified xsi:type="dcterms:W3CDTF">2017-01-05T10:09:43Z</dcterms:modified>
</cp:coreProperties>
</file>