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8235"/>
    <a:srgbClr val="C4C4A0"/>
    <a:srgbClr val="4A171E"/>
    <a:srgbClr val="511C22"/>
    <a:srgbClr val="C5CAA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0" y="1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D7AC-BA40-4B8E-8284-6BD010F74E79}" type="datetimeFigureOut">
              <a:rPr lang="hu-HU" smtClean="0"/>
              <a:t>2019. 12. 05.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C6F957-7605-422F-BEEC-64D4E839412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995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40B7B27-19AE-41B6-9EB9-BAA84BCA72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187F076-5496-406D-8558-7732CDF8CB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154A40-3510-4749-9FB4-5D0F3DE4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A6FE8-FA32-4DCA-980C-DDE6AA9A7F34}" type="datetime1">
              <a:rPr lang="hu-HU" smtClean="0"/>
              <a:t>2019. 12. 05.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99B2FEF-2EAF-4832-8DD8-1BFB8A1FE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DDAD481-7108-4BBA-A2AA-353DA44DB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068D2668-FF7F-40BB-8F17-D62D71F5E392}"/>
              </a:ext>
            </a:extLst>
          </p:cNvPr>
          <p:cNvSpPr/>
          <p:nvPr userDrawn="1"/>
        </p:nvSpPr>
        <p:spPr>
          <a:xfrm>
            <a:off x="0" y="0"/>
            <a:ext cx="3060000" cy="6858000"/>
          </a:xfrm>
          <a:prstGeom prst="rect">
            <a:avLst/>
          </a:prstGeom>
          <a:solidFill>
            <a:srgbClr val="4A1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8" name="Kép 7" descr="A képen étel látható&#10;&#10;Automatikusan generált leírás">
            <a:extLst>
              <a:ext uri="{FF2B5EF4-FFF2-40B4-BE49-F238E27FC236}">
                <a16:creationId xmlns:a16="http://schemas.microsoft.com/office/drawing/2014/main" id="{CCE97425-32F5-400F-A883-DEF23ACA66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86" b="27245"/>
          <a:stretch/>
        </p:blipFill>
        <p:spPr>
          <a:xfrm>
            <a:off x="-8507" y="0"/>
            <a:ext cx="3075361" cy="10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56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BA04229-ECA8-43DD-8AFE-9803DEDC5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B90C1782-89C2-45FA-80C0-25B04A562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6264A77-34DB-4187-8F43-4F66D9366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FA87E-F64F-4D15-A986-17663250941D}" type="datetime1">
              <a:rPr lang="hu-HU" smtClean="0"/>
              <a:t>2019. 12. 05.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C6F066A-B783-461E-9C02-5F316A159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6822253-2BAD-4864-BE05-7C5EA9F2A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6345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4F4A254-59C2-460B-8434-DECAC1B031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C234B800-FADE-42EE-A3BE-656D20FB23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60205780-4D7B-4B0A-B35F-DAA389C88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1434-301C-46D2-B58A-EE2D7F15D757}" type="datetime1">
              <a:rPr lang="hu-HU" smtClean="0"/>
              <a:t>2019. 12. 05.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A5D8035-00C8-4FBB-9F29-AFBF59D1B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4B66813-393C-403C-BA59-3985BCB5B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0896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églalap 6">
            <a:extLst>
              <a:ext uri="{FF2B5EF4-FFF2-40B4-BE49-F238E27FC236}">
                <a16:creationId xmlns:a16="http://schemas.microsoft.com/office/drawing/2014/main" id="{FE1E7ED2-E3F4-45DD-B269-F96E9EAFCE08}"/>
              </a:ext>
            </a:extLst>
          </p:cNvPr>
          <p:cNvSpPr/>
          <p:nvPr userDrawn="1"/>
        </p:nvSpPr>
        <p:spPr>
          <a:xfrm>
            <a:off x="0" y="0"/>
            <a:ext cx="3060000" cy="6858000"/>
          </a:xfrm>
          <a:prstGeom prst="rect">
            <a:avLst/>
          </a:prstGeom>
          <a:solidFill>
            <a:srgbClr val="4A1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2B2AA0E5-C7F0-4399-917D-36F8B1866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6854" y="-865"/>
            <a:ext cx="9132000" cy="1051060"/>
          </a:xfrm>
          <a:solidFill>
            <a:srgbClr val="C4C4A0"/>
          </a:solidFill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500FEEE-86FD-461B-BA44-071CEA693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8552" y="1432874"/>
            <a:ext cx="8205247" cy="4854804"/>
          </a:xfrm>
        </p:spPr>
        <p:txBody>
          <a:bodyPr/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1253C24-65C4-4251-86EB-7585ED7A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FD5F1-CBA7-40EA-93AF-722EAEB5B876}" type="datetime1">
              <a:rPr lang="hu-HU" smtClean="0"/>
              <a:t>2019. 12. 05.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F966000-DB2A-41DA-82C3-E5B8ED45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1811BE4-B914-4C7F-B77F-6A36240C4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9915" y="6356350"/>
            <a:ext cx="692085" cy="501650"/>
          </a:xfrm>
        </p:spPr>
        <p:txBody>
          <a:bodyPr/>
          <a:lstStyle>
            <a:lvl1pPr algn="r"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E09683F2-61EF-4210-A964-8A1AA2C714D2}" type="slidenum">
              <a:rPr lang="hu-HU" smtClean="0"/>
              <a:pPr/>
              <a:t>‹#›</a:t>
            </a:fld>
            <a:endParaRPr lang="hu-HU" dirty="0"/>
          </a:p>
        </p:txBody>
      </p:sp>
      <p:pic>
        <p:nvPicPr>
          <p:cNvPr id="8" name="Kép 7" descr="A képen étel látható&#10;&#10;Automatikusan generált leírás">
            <a:extLst>
              <a:ext uri="{FF2B5EF4-FFF2-40B4-BE49-F238E27FC236}">
                <a16:creationId xmlns:a16="http://schemas.microsoft.com/office/drawing/2014/main" id="{A287152B-A5EF-4811-A685-663D54ED56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86" b="27245"/>
          <a:stretch/>
        </p:blipFill>
        <p:spPr>
          <a:xfrm>
            <a:off x="-8507" y="0"/>
            <a:ext cx="3075361" cy="10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22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A6AF84-EA83-424A-9B3D-48F629AE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880C79F5-4AA8-4251-B03F-4927B4C1F7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2811E82-76AF-41E2-AD71-B4EF841DC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C843-4B38-4076-A152-26F3E3A5373E}" type="datetime1">
              <a:rPr lang="hu-HU" smtClean="0"/>
              <a:t>2019. 12. 05.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83EF249-4C82-401C-988E-0FD413E88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CB1A105-AD90-4330-835C-41A67ECF3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7532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E3FB43-D4FE-4289-9DF3-FE5E2A473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8587ABC-15C2-48A5-AAD3-F5214C94B4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63FA62B4-AC97-49C8-B0A4-D19F8C6E6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82C8B8A-855D-407F-9C7F-F4F34172BF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6A8AC-AA8A-43A0-AC1C-539F101E8D8A}" type="datetime1">
              <a:rPr lang="hu-HU" smtClean="0"/>
              <a:t>2019. 12. 05.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52B60AD6-4C24-48C9-9AA1-26776770E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FE132F4B-B02B-4594-BE80-136BFE271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01924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BC61705-8735-4DE4-9F4C-405F365BC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AD13706-5856-46AD-AD45-E17D99BD7C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762899D-E65A-4DE5-BCB4-416FBD285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EBE98281-CF98-4E1E-ACC5-6915352EE0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19CED2DA-AFBA-41D5-AE03-5E05878F8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B96C7D25-4D8E-4619-9705-DB989F191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27768-3673-44C0-A3F1-FD6DB4D55EBD}" type="datetime1">
              <a:rPr lang="hu-HU" smtClean="0"/>
              <a:t>2019. 12. 05.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11CC0FA6-AAB9-41D0-A05C-B0266C060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C48A7C1C-0B8E-4AF6-89AB-7974C9AE8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7678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D7F45BB-6521-4E08-9D67-2F2924303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F72633DD-E64C-41F0-8BA9-D0FF83620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1564E-1CB9-49FD-91C0-768706C5F82B}" type="datetime1">
              <a:rPr lang="hu-HU" smtClean="0"/>
              <a:t>2019. 12. 05.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7D8A1BFD-098A-463C-8B76-B4A020DE6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FA9D99B-9A45-4429-9253-E59F87D0E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94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ADA2F609-0D35-42B4-9BA7-81A1FDBC5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8C7DF-3093-4097-8538-393D377CF9BC}" type="datetime1">
              <a:rPr lang="hu-HU" smtClean="0"/>
              <a:t>2019. 12. 05.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9F4A2221-CF8E-47BE-9938-BF885EFE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ADF29DA-56C4-46B7-8704-9E24BCE6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8706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86BFC0A-A4F1-41C2-87B0-02BE91627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CC84E93D-D8EE-4BEC-B9E5-63023D8FE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21706C63-900D-4846-9124-312228802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9FE3504-299F-467D-B14D-8FEDC0218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687F-CE61-4CD3-9B20-450F89F9720C}" type="datetime1">
              <a:rPr lang="hu-HU" smtClean="0"/>
              <a:t>2019. 12. 05.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8686993-FD40-4326-9DE2-82676BFEB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63CFF4E-C3BC-4AA5-858B-390A98F9A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577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6CE4757-A3F5-47AA-A58D-9722E564D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D468C1FA-3FDD-4096-AB7D-EAE6DF9C12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8515EBB-5BC6-4249-9ED8-7D3D8FC72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B953D534-DDA6-4EA0-A59C-E711F4E0D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9FD5C-6972-4AD3-A5BF-F8098B0FE041}" type="datetime1">
              <a:rPr lang="hu-HU" smtClean="0"/>
              <a:t>2019. 12. 05.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93FC76B-0332-4E2E-AEAE-9ADEA6ED3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CC75B79-D1A0-4733-ADE2-EFC6B7708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975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26E78872-BEF8-49F7-B760-39135678C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B8DBD95-51EE-4F31-8FD7-31CF66B336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1FB9FD4-0924-4027-A296-FD7D0D90EF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49176-61F6-4EFB-BD8E-6BDE7AD9A5E1}" type="datetime1">
              <a:rPr lang="hu-HU" smtClean="0"/>
              <a:t>2019. 12. 05.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729393D-892D-4D01-8A1E-73CCE66782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9452C9A-C4AF-4F6F-8DC3-3E957AFCA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683F2-61EF-4210-A964-8A1AA2C714D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137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hu.wikipedia.org/wiki/Ikarus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17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A képen szállítás, busz, épület, kültéri látható&#10;&#10;Automatikusan generált leírás">
            <a:extLst>
              <a:ext uri="{FF2B5EF4-FFF2-40B4-BE49-F238E27FC236}">
                <a16:creationId xmlns:a16="http://schemas.microsoft.com/office/drawing/2014/main" id="{6FA54CEE-EE45-4AD0-9B3B-8FE1DF6EE5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27B17FAD-4988-4A34-A17F-7F50866C3D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051059"/>
            <a:ext cx="3060000" cy="4899352"/>
          </a:xfrm>
          <a:noFill/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hu-HU" sz="3600" b="1" dirty="0">
                <a:solidFill>
                  <a:schemeClr val="bg1"/>
                </a:solidFill>
              </a:rPr>
              <a:t>Az </a:t>
            </a:r>
            <a:br>
              <a:rPr lang="hu-HU" sz="3600" b="1" dirty="0">
                <a:solidFill>
                  <a:schemeClr val="bg1"/>
                </a:solidFill>
              </a:rPr>
            </a:br>
            <a:r>
              <a:rPr lang="hu-HU" sz="6600" b="1" dirty="0">
                <a:solidFill>
                  <a:schemeClr val="bg1"/>
                </a:solidFill>
              </a:rPr>
              <a:t>IKARUS </a:t>
            </a:r>
            <a:r>
              <a:rPr lang="hu-HU" sz="3600" b="1" dirty="0">
                <a:solidFill>
                  <a:schemeClr val="bg1"/>
                </a:solidFill>
              </a:rPr>
              <a:t>autóbuszgyár története</a:t>
            </a:r>
          </a:p>
        </p:txBody>
      </p:sp>
      <p:sp>
        <p:nvSpPr>
          <p:cNvPr id="3" name="Téglalap 2">
            <a:extLst>
              <a:ext uri="{FF2B5EF4-FFF2-40B4-BE49-F238E27FC236}">
                <a16:creationId xmlns:a16="http://schemas.microsoft.com/office/drawing/2014/main" id="{6E80A1EB-42E2-4191-B2BF-4D9BF0A2A520}"/>
              </a:ext>
            </a:extLst>
          </p:cNvPr>
          <p:cNvSpPr/>
          <p:nvPr/>
        </p:nvSpPr>
        <p:spPr>
          <a:xfrm>
            <a:off x="0" y="5950411"/>
            <a:ext cx="3048000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hu-HU" dirty="0"/>
              <a:t>Forrás:</a:t>
            </a:r>
          </a:p>
          <a:p>
            <a:pPr algn="ctr"/>
            <a:r>
              <a:rPr lang="hu-HU" dirty="0">
                <a:hlinkClick r:id="rId3"/>
              </a:rPr>
              <a:t>https://hu.wikipedia.org/wiki/Ikarus</a:t>
            </a:r>
            <a:r>
              <a:rPr lang="hu-H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71441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4844AE0-6211-4F1A-87CA-48FDE31E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0000" y="-9525"/>
            <a:ext cx="9132000" cy="1069316"/>
          </a:xfrm>
          <a:solidFill>
            <a:srgbClr val="C4C4A0"/>
          </a:solidFill>
        </p:spPr>
        <p:txBody>
          <a:bodyPr>
            <a:noAutofit/>
          </a:bodyPr>
          <a:lstStyle/>
          <a:p>
            <a:pPr algn="ctr"/>
            <a:r>
              <a:rPr lang="hu-HU" sz="3600" dirty="0"/>
              <a:t>Kiről/miről kapta a nevét az Ikarus buszgyár?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A617489-8E15-47CA-8463-1420FBC6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0" y="2181224"/>
            <a:ext cx="6105413" cy="372527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Aft>
                <a:spcPts val="2400"/>
              </a:spcAft>
              <a:buNone/>
            </a:pPr>
            <a:r>
              <a:rPr lang="hu-HU" sz="4400" dirty="0"/>
              <a:t>Egy regény címéről</a:t>
            </a:r>
          </a:p>
          <a:p>
            <a:pPr marL="0" indent="0">
              <a:lnSpc>
                <a:spcPct val="100000"/>
              </a:lnSpc>
              <a:spcAft>
                <a:spcPts val="2400"/>
              </a:spcAft>
              <a:buNone/>
            </a:pPr>
            <a:r>
              <a:rPr lang="hu-HU" sz="4400" dirty="0"/>
              <a:t>Ikaroszról, görög mitológiai alakról</a:t>
            </a:r>
          </a:p>
          <a:p>
            <a:pPr marL="0" indent="0">
              <a:lnSpc>
                <a:spcPct val="100000"/>
              </a:lnSpc>
              <a:spcAft>
                <a:spcPts val="2400"/>
              </a:spcAft>
              <a:buNone/>
            </a:pPr>
            <a:r>
              <a:rPr lang="hu-HU" sz="4400" dirty="0"/>
              <a:t>Ikarus Ferenc mérnökről</a:t>
            </a:r>
          </a:p>
        </p:txBody>
      </p:sp>
      <p:sp>
        <p:nvSpPr>
          <p:cNvPr id="4" name="Nyíl: jobbra mutató 3">
            <a:extLst>
              <a:ext uri="{FF2B5EF4-FFF2-40B4-BE49-F238E27FC236}">
                <a16:creationId xmlns:a16="http://schemas.microsoft.com/office/drawing/2014/main" id="{62DAC094-01ED-48A0-B200-0C118C22FC5F}"/>
              </a:ext>
            </a:extLst>
          </p:cNvPr>
          <p:cNvSpPr/>
          <p:nvPr/>
        </p:nvSpPr>
        <p:spPr>
          <a:xfrm rot="10800000">
            <a:off x="9408288" y="3399648"/>
            <a:ext cx="1776250" cy="1288428"/>
          </a:xfrm>
          <a:prstGeom prst="rightArrow">
            <a:avLst/>
          </a:prstGeom>
          <a:solidFill>
            <a:srgbClr val="54823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id="{ADB07C2B-3542-4D20-B27D-459DDE5FCFF9}"/>
              </a:ext>
            </a:extLst>
          </p:cNvPr>
          <p:cNvSpPr txBox="1">
            <a:spLocks/>
          </p:cNvSpPr>
          <p:nvPr/>
        </p:nvSpPr>
        <p:spPr>
          <a:xfrm>
            <a:off x="0" y="1051059"/>
            <a:ext cx="3048000" cy="489935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hu-HU" sz="3600" b="1">
                <a:solidFill>
                  <a:schemeClr val="bg1"/>
                </a:solidFill>
              </a:rPr>
              <a:t>Az </a:t>
            </a:r>
            <a:br>
              <a:rPr lang="hu-HU" sz="3600" b="1">
                <a:solidFill>
                  <a:schemeClr val="bg1"/>
                </a:solidFill>
              </a:rPr>
            </a:br>
            <a:r>
              <a:rPr lang="hu-HU" sz="6600" b="1">
                <a:solidFill>
                  <a:schemeClr val="bg1"/>
                </a:solidFill>
              </a:rPr>
              <a:t>IKARUS </a:t>
            </a:r>
            <a:r>
              <a:rPr lang="hu-HU" sz="3600" b="1">
                <a:solidFill>
                  <a:schemeClr val="bg1"/>
                </a:solidFill>
              </a:rPr>
              <a:t>autóbuszgyár története</a:t>
            </a:r>
            <a:endParaRPr lang="hu-HU" sz="3600" b="1" dirty="0">
              <a:solidFill>
                <a:schemeClr val="bg1"/>
              </a:solidFill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F43D7346-A800-476E-9584-BE3AD5853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339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4844AE0-6211-4F1A-87CA-48FDE31EF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Kezdetek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A617489-8E15-47CA-8463-1420FBC6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8552" y="1432874"/>
            <a:ext cx="8759669" cy="4854804"/>
          </a:xfrm>
        </p:spPr>
        <p:txBody>
          <a:bodyPr>
            <a:normAutofit/>
          </a:bodyPr>
          <a:lstStyle/>
          <a:p>
            <a:r>
              <a:rPr lang="hu-HU" dirty="0"/>
              <a:t>Az Ikarus egyike a magyar ipar egy időben legsikeresebb, valóban </a:t>
            </a:r>
            <a:r>
              <a:rPr lang="hu-HU" b="1" dirty="0"/>
              <a:t>világhírű</a:t>
            </a:r>
            <a:r>
              <a:rPr lang="hu-HU" dirty="0"/>
              <a:t> márkaneveinek.</a:t>
            </a:r>
          </a:p>
          <a:p>
            <a:r>
              <a:rPr lang="hu-HU" dirty="0"/>
              <a:t>1949. február 8-án </a:t>
            </a:r>
            <a:r>
              <a:rPr lang="hu-HU" b="1" dirty="0"/>
              <a:t>alapították meg </a:t>
            </a:r>
            <a:r>
              <a:rPr lang="hu-HU" dirty="0"/>
              <a:t>az Ikarus Karosszéria- és Járműgyárat</a:t>
            </a:r>
          </a:p>
          <a:p>
            <a:r>
              <a:rPr lang="hu-HU" dirty="0"/>
              <a:t>A </a:t>
            </a:r>
            <a:r>
              <a:rPr lang="hu-HU" dirty="0" err="1"/>
              <a:t>Tr</a:t>
            </a:r>
            <a:r>
              <a:rPr lang="hu-HU" dirty="0"/>
              <a:t> 3,5-ös kisautóbusz-típus volt az </a:t>
            </a:r>
            <a:r>
              <a:rPr lang="hu-HU" b="1" dirty="0"/>
              <a:t>első</a:t>
            </a:r>
            <a:r>
              <a:rPr lang="hu-HU" dirty="0"/>
              <a:t> a világon amely </a:t>
            </a:r>
            <a:r>
              <a:rPr lang="hu-HU" b="1" dirty="0"/>
              <a:t>önhordó karosszériával </a:t>
            </a:r>
            <a:r>
              <a:rPr lang="hu-HU" dirty="0"/>
              <a:t>készült.</a:t>
            </a:r>
          </a:p>
          <a:p>
            <a:r>
              <a:rPr lang="hu-HU" dirty="0"/>
              <a:t>Az Ikarus 30 modell </a:t>
            </a:r>
            <a:r>
              <a:rPr lang="hu-HU" b="1" dirty="0"/>
              <a:t>nagyon sikeresnek </a:t>
            </a:r>
            <a:r>
              <a:rPr lang="hu-HU" dirty="0"/>
              <a:t>bizonyult távolsági vonalakon. </a:t>
            </a:r>
          </a:p>
          <a:p>
            <a:pPr lvl="1"/>
            <a:r>
              <a:rPr lang="hu-HU" dirty="0"/>
              <a:t>Emiatt jelentős példányszámban exportálták.</a:t>
            </a:r>
          </a:p>
          <a:p>
            <a:r>
              <a:rPr lang="hu-HU" dirty="0"/>
              <a:t>1951: Elkészül az Ikarus 60-as. </a:t>
            </a:r>
          </a:p>
          <a:p>
            <a:pPr lvl="1"/>
            <a:r>
              <a:rPr lang="hu-HU" dirty="0"/>
              <a:t>Ebből </a:t>
            </a:r>
            <a:r>
              <a:rPr lang="hu-HU" b="1" dirty="0"/>
              <a:t>troli változat </a:t>
            </a:r>
            <a:r>
              <a:rPr lang="hu-HU" dirty="0"/>
              <a:t>is készül (60T)</a:t>
            </a:r>
          </a:p>
          <a:p>
            <a:endParaRPr lang="hu-HU" dirty="0"/>
          </a:p>
        </p:txBody>
      </p:sp>
      <p:pic>
        <p:nvPicPr>
          <p:cNvPr id="5" name="Kép 4" descr="A képen kültéri, út, busz, szállítás látható&#10;&#10;Automatikusan generált leírás">
            <a:extLst>
              <a:ext uri="{FF2B5EF4-FFF2-40B4-BE49-F238E27FC236}">
                <a16:creationId xmlns:a16="http://schemas.microsoft.com/office/drawing/2014/main" id="{22333534-5D89-4CF2-A736-83AD91096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8296"/>
            <a:ext cx="3060000" cy="2294999"/>
          </a:xfrm>
          <a:prstGeom prst="rect">
            <a:avLst/>
          </a:prstGeom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id="{704AC55B-2B6C-4041-B4AF-97F3F80C4CE0}"/>
              </a:ext>
            </a:extLst>
          </p:cNvPr>
          <p:cNvSpPr/>
          <p:nvPr/>
        </p:nvSpPr>
        <p:spPr>
          <a:xfrm>
            <a:off x="0" y="3343295"/>
            <a:ext cx="30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err="1">
                <a:solidFill>
                  <a:schemeClr val="bg1"/>
                </a:solidFill>
              </a:rPr>
              <a:t>Tr</a:t>
            </a:r>
            <a:r>
              <a:rPr lang="hu-HU" dirty="0">
                <a:solidFill>
                  <a:schemeClr val="bg1"/>
                </a:solidFill>
              </a:rPr>
              <a:t> 3,5-ös kisautóbusz</a:t>
            </a: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056D445C-38D1-4FFB-BFCF-B499168CDAC3}"/>
              </a:ext>
            </a:extLst>
          </p:cNvPr>
          <p:cNvSpPr/>
          <p:nvPr/>
        </p:nvSpPr>
        <p:spPr>
          <a:xfrm>
            <a:off x="-2211" y="6131501"/>
            <a:ext cx="30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Ikarus 60T</a:t>
            </a:r>
          </a:p>
        </p:txBody>
      </p:sp>
      <p:pic>
        <p:nvPicPr>
          <p:cNvPr id="8" name="Kép 7" descr="A képen kültéri, személy, szállítás, út látható&#10;&#10;Automatikusan generált leírás">
            <a:extLst>
              <a:ext uri="{FF2B5EF4-FFF2-40B4-BE49-F238E27FC236}">
                <a16:creationId xmlns:a16="http://schemas.microsoft.com/office/drawing/2014/main" id="{C8DEDB94-63DD-41E1-B089-8C923743BE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1" y="3833949"/>
            <a:ext cx="3062211" cy="2297552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B7B399B1-5CB1-4D17-B67A-D634B8FF2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0801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>
            <a:extLst>
              <a:ext uri="{FF2B5EF4-FFF2-40B4-BE49-F238E27FC236}">
                <a16:creationId xmlns:a16="http://schemas.microsoft.com/office/drawing/2014/main" id="{4F82266D-BBAB-4764-92E4-DE610D93518D}"/>
              </a:ext>
            </a:extLst>
          </p:cNvPr>
          <p:cNvSpPr/>
          <p:nvPr/>
        </p:nvSpPr>
        <p:spPr>
          <a:xfrm>
            <a:off x="9129791" y="1048294"/>
            <a:ext cx="3060000" cy="5809705"/>
          </a:xfrm>
          <a:prstGeom prst="rect">
            <a:avLst/>
          </a:prstGeom>
          <a:solidFill>
            <a:srgbClr val="4A17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2" name="Cím 1">
            <a:extLst>
              <a:ext uri="{FF2B5EF4-FFF2-40B4-BE49-F238E27FC236}">
                <a16:creationId xmlns:a16="http://schemas.microsoft.com/office/drawing/2014/main" id="{D4844AE0-6211-4F1A-87CA-48FDE31EF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0000" y="-4954"/>
            <a:ext cx="6066389" cy="1046354"/>
          </a:xfrm>
        </p:spPr>
        <p:txBody>
          <a:bodyPr/>
          <a:lstStyle/>
          <a:p>
            <a:r>
              <a:rPr lang="hu-HU" dirty="0"/>
              <a:t>Népszerű modellek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A617489-8E15-47CA-8463-1420FBC6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48552" y="1432874"/>
            <a:ext cx="5753710" cy="5425126"/>
          </a:xfrm>
        </p:spPr>
        <p:txBody>
          <a:bodyPr>
            <a:normAutofit/>
          </a:bodyPr>
          <a:lstStyle/>
          <a:p>
            <a:r>
              <a:rPr lang="hu-HU" dirty="0"/>
              <a:t>Az Ikarus 55-ös modell (faros) </a:t>
            </a:r>
            <a:r>
              <a:rPr lang="hu-HU" b="1" dirty="0"/>
              <a:t>formabontó</a:t>
            </a:r>
            <a:r>
              <a:rPr lang="hu-HU" dirty="0"/>
              <a:t>, azóta is egyedinek számító </a:t>
            </a:r>
            <a:r>
              <a:rPr lang="hu-HU" b="1" dirty="0"/>
              <a:t>formatervvel</a:t>
            </a:r>
            <a:r>
              <a:rPr lang="hu-HU" dirty="0"/>
              <a:t> érkezett a piacra.  </a:t>
            </a:r>
          </a:p>
          <a:p>
            <a:r>
              <a:rPr lang="hu-HU" dirty="0"/>
              <a:t>Az Ikarus 180-as modell volt az első saját, </a:t>
            </a:r>
            <a:r>
              <a:rPr lang="hu-HU" b="1" dirty="0"/>
              <a:t>csuklós busz </a:t>
            </a:r>
            <a:r>
              <a:rPr lang="hu-HU" dirty="0"/>
              <a:t>változat.</a:t>
            </a:r>
          </a:p>
          <a:p>
            <a:r>
              <a:rPr lang="hu-HU" dirty="0"/>
              <a:t>1971-ben kezdődött meg a </a:t>
            </a:r>
            <a:r>
              <a:rPr lang="hu-HU" b="1" dirty="0"/>
              <a:t>nagy sikerű Ikarus </a:t>
            </a:r>
            <a:r>
              <a:rPr lang="hu-HU" dirty="0"/>
              <a:t>260 és 280 (csuklós) gyártása.</a:t>
            </a:r>
          </a:p>
          <a:p>
            <a:r>
              <a:rPr lang="hu-HU" dirty="0"/>
              <a:t>A </a:t>
            </a:r>
            <a:r>
              <a:rPr lang="hu-HU" b="1" dirty="0"/>
              <a:t>BKV járműparkjában </a:t>
            </a:r>
            <a:r>
              <a:rPr lang="hu-HU" dirty="0"/>
              <a:t>1994-ben jelentek meg az Ikarus 435-ös típusok.</a:t>
            </a:r>
          </a:p>
        </p:txBody>
      </p:sp>
      <p:pic>
        <p:nvPicPr>
          <p:cNvPr id="9" name="Kép 8" descr="A képen fű, kültéri, szállítás, busz látható&#10;&#10;Automatikusan generált leírás">
            <a:extLst>
              <a:ext uri="{FF2B5EF4-FFF2-40B4-BE49-F238E27FC236}">
                <a16:creationId xmlns:a16="http://schemas.microsoft.com/office/drawing/2014/main" id="{BF4F85B8-6A6C-4C60-8C16-B11098F7D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8295"/>
            <a:ext cx="3060000" cy="2295000"/>
          </a:xfrm>
          <a:prstGeom prst="rect">
            <a:avLst/>
          </a:prstGeom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19EEC8C5-40D8-42B6-A99A-648C4777C6E0}"/>
              </a:ext>
            </a:extLst>
          </p:cNvPr>
          <p:cNvSpPr/>
          <p:nvPr/>
        </p:nvSpPr>
        <p:spPr>
          <a:xfrm>
            <a:off x="0" y="3343295"/>
            <a:ext cx="30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Ikarus 55</a:t>
            </a:r>
          </a:p>
        </p:txBody>
      </p:sp>
      <p:pic>
        <p:nvPicPr>
          <p:cNvPr id="13" name="Kép 12" descr="A képen szállítás, kültéri, busz, út látható&#10;&#10;Automatikusan generált leírás">
            <a:extLst>
              <a:ext uri="{FF2B5EF4-FFF2-40B4-BE49-F238E27FC236}">
                <a16:creationId xmlns:a16="http://schemas.microsoft.com/office/drawing/2014/main" id="{285FC61D-8CC3-4404-A907-8C3C213671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389" y="1041400"/>
            <a:ext cx="3063402" cy="2327904"/>
          </a:xfrm>
          <a:prstGeom prst="rect">
            <a:avLst/>
          </a:prstGeom>
        </p:spPr>
      </p:pic>
      <p:sp>
        <p:nvSpPr>
          <p:cNvPr id="14" name="Téglalap 13">
            <a:extLst>
              <a:ext uri="{FF2B5EF4-FFF2-40B4-BE49-F238E27FC236}">
                <a16:creationId xmlns:a16="http://schemas.microsoft.com/office/drawing/2014/main" id="{2FAA7CBF-69D8-4346-9D45-C81893CCE518}"/>
              </a:ext>
            </a:extLst>
          </p:cNvPr>
          <p:cNvSpPr/>
          <p:nvPr/>
        </p:nvSpPr>
        <p:spPr>
          <a:xfrm>
            <a:off x="9126389" y="3388208"/>
            <a:ext cx="30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Ikarus 180</a:t>
            </a:r>
          </a:p>
        </p:txBody>
      </p:sp>
      <p:pic>
        <p:nvPicPr>
          <p:cNvPr id="16" name="Kép 15" descr="A képen kültéri, busz, út, szállítás látható&#10;&#10;Automatikusan generált leírás">
            <a:extLst>
              <a:ext uri="{FF2B5EF4-FFF2-40B4-BE49-F238E27FC236}">
                <a16:creationId xmlns:a16="http://schemas.microsoft.com/office/drawing/2014/main" id="{CC599AF9-3DED-4F61-917A-FEA7BBE1D1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" y="4084111"/>
            <a:ext cx="3060000" cy="2166504"/>
          </a:xfrm>
          <a:prstGeom prst="rect">
            <a:avLst/>
          </a:prstGeom>
        </p:spPr>
      </p:pic>
      <p:sp>
        <p:nvSpPr>
          <p:cNvPr id="17" name="Téglalap 16">
            <a:extLst>
              <a:ext uri="{FF2B5EF4-FFF2-40B4-BE49-F238E27FC236}">
                <a16:creationId xmlns:a16="http://schemas.microsoft.com/office/drawing/2014/main" id="{2CB65CC1-997D-4C01-BBB3-315C16C53A5B}"/>
              </a:ext>
            </a:extLst>
          </p:cNvPr>
          <p:cNvSpPr/>
          <p:nvPr/>
        </p:nvSpPr>
        <p:spPr>
          <a:xfrm>
            <a:off x="-15051" y="6256958"/>
            <a:ext cx="30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Ikarus 260</a:t>
            </a:r>
          </a:p>
        </p:txBody>
      </p:sp>
      <p:pic>
        <p:nvPicPr>
          <p:cNvPr id="19" name="Kép 18" descr="A képen út, busz, kültéri, szállítás látható&#10;&#10;Automatikusan generált leírás">
            <a:extLst>
              <a:ext uri="{FF2B5EF4-FFF2-40B4-BE49-F238E27FC236}">
                <a16:creationId xmlns:a16="http://schemas.microsoft.com/office/drawing/2014/main" id="{F68B7ECF-8A41-45CF-BAAB-C4E465CD3E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598" y="4096809"/>
            <a:ext cx="3060000" cy="2069912"/>
          </a:xfrm>
          <a:prstGeom prst="rect">
            <a:avLst/>
          </a:prstGeom>
        </p:spPr>
      </p:pic>
      <p:sp>
        <p:nvSpPr>
          <p:cNvPr id="20" name="Téglalap 19">
            <a:extLst>
              <a:ext uri="{FF2B5EF4-FFF2-40B4-BE49-F238E27FC236}">
                <a16:creationId xmlns:a16="http://schemas.microsoft.com/office/drawing/2014/main" id="{6ADC2BF5-561F-445F-ACCA-2BD9DFD1B1A0}"/>
              </a:ext>
            </a:extLst>
          </p:cNvPr>
          <p:cNvSpPr/>
          <p:nvPr/>
        </p:nvSpPr>
        <p:spPr>
          <a:xfrm>
            <a:off x="9114740" y="6169024"/>
            <a:ext cx="306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>
                <a:solidFill>
                  <a:schemeClr val="bg1"/>
                </a:solidFill>
              </a:rPr>
              <a:t>Ikarus 435</a:t>
            </a:r>
          </a:p>
        </p:txBody>
      </p:sp>
      <p:pic>
        <p:nvPicPr>
          <p:cNvPr id="22" name="Kép 21">
            <a:extLst>
              <a:ext uri="{FF2B5EF4-FFF2-40B4-BE49-F238E27FC236}">
                <a16:creationId xmlns:a16="http://schemas.microsoft.com/office/drawing/2014/main" id="{49B82C90-AED3-4208-862D-3BC3E675A3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989" y="170888"/>
            <a:ext cx="2870202" cy="574040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DC2F3B8-6260-4C5B-A186-755804DF5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683F2-61EF-4210-A964-8A1AA2C714D2}" type="slidenum">
              <a:rPr lang="hu-HU" smtClean="0">
                <a:solidFill>
                  <a:schemeClr val="bg1"/>
                </a:solidFill>
              </a:rPr>
              <a:t>4</a:t>
            </a:fld>
            <a:endParaRPr lang="hu-H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6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189</Words>
  <Application>Microsoft Office PowerPoint</Application>
  <PresentationFormat>Szélesvásznú</PresentationFormat>
  <Paragraphs>30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Az  IKARUS autóbuszgyár története</vt:lpstr>
      <vt:lpstr>Kiről/miről kapta a nevét az Ikarus buszgyár?</vt:lpstr>
      <vt:lpstr>Kezdetek</vt:lpstr>
      <vt:lpstr>Népszerű modellek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Andor Abonyi-Tóth</dc:creator>
  <cp:lastModifiedBy>Andor Abonyi-Tóth</cp:lastModifiedBy>
  <cp:revision>60</cp:revision>
  <dcterms:created xsi:type="dcterms:W3CDTF">2019-12-04T08:03:40Z</dcterms:created>
  <dcterms:modified xsi:type="dcterms:W3CDTF">2019-12-05T08:55:48Z</dcterms:modified>
</cp:coreProperties>
</file>