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  <p:sldMasterId id="2147483837" r:id="rId2"/>
  </p:sldMasterIdLst>
  <p:notesMasterIdLst>
    <p:notesMasterId r:id="rId88"/>
  </p:notesMasterIdLst>
  <p:handoutMasterIdLst>
    <p:handoutMasterId r:id="rId89"/>
  </p:handoutMasterIdLst>
  <p:sldIdLst>
    <p:sldId id="256" r:id="rId3"/>
    <p:sldId id="400" r:id="rId4"/>
    <p:sldId id="402" r:id="rId5"/>
    <p:sldId id="401" r:id="rId6"/>
    <p:sldId id="406" r:id="rId7"/>
    <p:sldId id="403" r:id="rId8"/>
    <p:sldId id="405" r:id="rId9"/>
    <p:sldId id="418" r:id="rId10"/>
    <p:sldId id="404" r:id="rId11"/>
    <p:sldId id="410" r:id="rId12"/>
    <p:sldId id="468" r:id="rId13"/>
    <p:sldId id="497" r:id="rId14"/>
    <p:sldId id="440" r:id="rId15"/>
    <p:sldId id="430" r:id="rId16"/>
    <p:sldId id="422" r:id="rId17"/>
    <p:sldId id="431" r:id="rId18"/>
    <p:sldId id="423" r:id="rId19"/>
    <p:sldId id="426" r:id="rId20"/>
    <p:sldId id="432" r:id="rId21"/>
    <p:sldId id="463" r:id="rId22"/>
    <p:sldId id="464" r:id="rId23"/>
    <p:sldId id="465" r:id="rId24"/>
    <p:sldId id="504" r:id="rId25"/>
    <p:sldId id="407" r:id="rId26"/>
    <p:sldId id="441" r:id="rId27"/>
    <p:sldId id="442" r:id="rId28"/>
    <p:sldId id="443" r:id="rId29"/>
    <p:sldId id="444" r:id="rId30"/>
    <p:sldId id="445" r:id="rId31"/>
    <p:sldId id="408" r:id="rId32"/>
    <p:sldId id="409" r:id="rId33"/>
    <p:sldId id="480" r:id="rId34"/>
    <p:sldId id="488" r:id="rId35"/>
    <p:sldId id="489" r:id="rId36"/>
    <p:sldId id="481" r:id="rId37"/>
    <p:sldId id="482" r:id="rId38"/>
    <p:sldId id="499" r:id="rId39"/>
    <p:sldId id="501" r:id="rId40"/>
    <p:sldId id="502" r:id="rId41"/>
    <p:sldId id="483" r:id="rId42"/>
    <p:sldId id="484" r:id="rId43"/>
    <p:sldId id="485" r:id="rId44"/>
    <p:sldId id="486" r:id="rId45"/>
    <p:sldId id="487" r:id="rId46"/>
    <p:sldId id="491" r:id="rId47"/>
    <p:sldId id="492" r:id="rId48"/>
    <p:sldId id="493" r:id="rId49"/>
    <p:sldId id="494" r:id="rId50"/>
    <p:sldId id="496" r:id="rId51"/>
    <p:sldId id="495" r:id="rId52"/>
    <p:sldId id="478" r:id="rId53"/>
    <p:sldId id="479" r:id="rId54"/>
    <p:sldId id="419" r:id="rId55"/>
    <p:sldId id="411" r:id="rId56"/>
    <p:sldId id="503" r:id="rId57"/>
    <p:sldId id="412" r:id="rId58"/>
    <p:sldId id="415" r:id="rId59"/>
    <p:sldId id="505" r:id="rId60"/>
    <p:sldId id="469" r:id="rId61"/>
    <p:sldId id="470" r:id="rId62"/>
    <p:sldId id="471" r:id="rId63"/>
    <p:sldId id="472" r:id="rId64"/>
    <p:sldId id="473" r:id="rId65"/>
    <p:sldId id="474" r:id="rId66"/>
    <p:sldId id="475" r:id="rId67"/>
    <p:sldId id="476" r:id="rId68"/>
    <p:sldId id="446" r:id="rId69"/>
    <p:sldId id="447" r:id="rId70"/>
    <p:sldId id="448" r:id="rId71"/>
    <p:sldId id="449" r:id="rId72"/>
    <p:sldId id="450" r:id="rId73"/>
    <p:sldId id="451" r:id="rId74"/>
    <p:sldId id="452" r:id="rId75"/>
    <p:sldId id="453" r:id="rId76"/>
    <p:sldId id="454" r:id="rId77"/>
    <p:sldId id="455" r:id="rId78"/>
    <p:sldId id="456" r:id="rId79"/>
    <p:sldId id="457" r:id="rId80"/>
    <p:sldId id="458" r:id="rId81"/>
    <p:sldId id="459" r:id="rId82"/>
    <p:sldId id="460" r:id="rId83"/>
    <p:sldId id="461" r:id="rId84"/>
    <p:sldId id="462" r:id="rId85"/>
    <p:sldId id="477" r:id="rId86"/>
    <p:sldId id="282" r:id="rId87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663300"/>
    <a:srgbClr val="006600"/>
    <a:srgbClr val="969696"/>
    <a:srgbClr val="FFEAD5"/>
    <a:srgbClr val="FFE0C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2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10"/>
    </p:cViewPr>
  </p:sorterViewPr>
  <p:notesViewPr>
    <p:cSldViewPr>
      <p:cViewPr varScale="1">
        <p:scale>
          <a:sx n="51" d="100"/>
          <a:sy n="51" d="100"/>
        </p:scale>
        <p:origin x="-19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559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34702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3C9C52-BA2F-4B52-B118-620161E08D5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471E39D-66F0-4CB9-A596-C3CFACD32A7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D3506A0E-1AC4-495B-8405-4A0CC4CF45F5}" type="slidenum">
              <a:rPr lang="hu-HU" altLang="hu-HU" smtClean="0">
                <a:latin typeface="Arial" panose="020B0604020202020204" pitchFamily="34" charset="0"/>
              </a:rPr>
              <a:pPr/>
              <a:t>1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smtClean="0">
                <a:latin typeface="Arial" panose="020B0604020202020204" pitchFamily="34" charset="0"/>
              </a:rPr>
              <a:t>150 perces anyag</a:t>
            </a:r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56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56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56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56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90144E5-39A6-46FC-ABDF-E3AB8352A41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76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76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76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76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F9DAE70-81A5-439A-80DF-CBFC4693DC2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97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97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97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97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6B47027C-A254-4891-AB02-5F588D6E03F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Szlávi-Zsakó: Programozási alapismeretek 7. előadás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D929DE28-0612-49B1-AE53-5CDA68C8087C}" type="slidenum">
              <a:rPr lang="hu-HU" altLang="hu-HU" smtClean="0">
                <a:latin typeface="Arial" panose="020B0604020202020204" pitchFamily="34" charset="0"/>
              </a:rPr>
              <a:pPr/>
              <a:t>13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174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A Belső és a Fehér két logikai függvény, nevük alapján kitalálható szemantikával.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37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37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37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37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46EFB70-CE2E-473A-8D64-89994911572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58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58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58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58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3FA9912-AA75-49ED-9852-F99B8D70260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78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78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78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78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C3B72BC-6572-4984-99C4-7A9F2ADA6C7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99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99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99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99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D1CD6C6-3D3B-4513-97E6-CB2DFEBD195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19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19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19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19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1B90E6A-0F07-4741-A74F-FA3EAE440B1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40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40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40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40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5606907-8E1F-4889-8F28-4F5CF2F74C5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2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2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2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2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578C70D-6165-4825-9788-E65736A0BBB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60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60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60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60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F4875D3-669B-4254-819B-F4A51724794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81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81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81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81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9B59C72-D1DA-4E37-8B59-953B9ABB8CE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01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01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01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01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A130EAA-6064-4718-BABE-C4D808AAF9F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63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63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63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63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7124D9D-F1BE-4B23-81FE-0E2C80DEB02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64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63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63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63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63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4957D52-E1AD-45AE-837B-1759419DC66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83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83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83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83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0523F2D-1D5A-4B24-BA55-29E45D57B1D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04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04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04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04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CA8AED4-CC53-47B2-A22F-9286863B220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24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24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24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24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E349537-209D-4508-8D2A-4F7DCC46D10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45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45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45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45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3D84136-7FA9-4EF4-A7D4-13600C80257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65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65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65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65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0FF70F5-15BA-4E92-9B42-01EC6A5474B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2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2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2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2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A12CBE4-478F-4116-A58C-C242032F3ED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86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86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86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86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503D65A-507A-4339-BE2D-7C28E45A85D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06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06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06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06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17B8504-CAE4-400B-878E-3EC64841026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27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27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27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27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B3E86EE-B568-4E49-A622-B303EABCB58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47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47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47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47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3AF929E-2C68-4356-A004-9505696100D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68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68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68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68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264082E-D780-42A4-BBD8-BD07BAB8F65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88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88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88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88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3902822-C9D7-4EC9-AABF-FEE674738CE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09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09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09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09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413306C-1EA4-4166-8C91-13B94208F76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29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29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29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29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D10EE38-8DC5-4F91-B757-0F37028FFF9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49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49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49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49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6C29BFC1-B133-4E66-961B-C01654E68D0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70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70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70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70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39491F3-A62B-40B1-A790-C3CB21C90E9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3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3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3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3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386B9BD-0018-4F08-A525-F3615931E9A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90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90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90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90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A060626-E305-4939-BBFE-A1155CE02F6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11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11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11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11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A74D7E8-3E86-45BA-A8DC-A06A21C0EC1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31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31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31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31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73C0075-D865-4159-A6E8-34F830C308D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52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52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52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52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481153F-F543-44CF-876A-14298C49617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72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72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72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72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EA51E64-7988-4C56-BD6A-D0B8C7EEE3A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93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93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93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93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EE3ED95-F862-435F-A709-84C640684AB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13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13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13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13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98F056E-AA67-4D44-BF62-0DC3EE5ED3C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34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34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34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34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18B30E0-D367-42A9-B62C-E81561FA6D6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54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54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54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54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244F1CF-E26E-4B6C-8B97-18C6C186784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75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75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75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75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6643C26-0728-4BDD-8CBB-76B86562618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3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3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3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3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B9700F6-9A84-4185-8468-7A4408232D7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95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95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95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95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3FD489E-9272-4857-AE80-B0DD794BC72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16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16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16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16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0C16F29-71C9-4805-840F-F1A11CB6B3E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36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36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36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36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2FFDAFE-85B7-48FB-AEA0-5AA66767DF9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57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57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57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57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F3430FA-0C86-46B3-A98E-6A1E1AF9145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77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77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77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77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5EC8E13-4203-4A7B-9AB0-4AE136B8017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98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98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98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98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F1BCBD6-630F-47F6-831D-D1B127DFB25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18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18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18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18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7518F77-B6D6-4B97-B95D-31DF742D4F8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39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39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39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39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DAF927F-B26F-4ACC-9F5B-E2BCB9FE1FE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29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29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29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29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AEF7942-9A85-4BE0-91C2-E978A525AAF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63550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59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59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59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59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47FF39D-91BA-4F9D-9729-0614F7E7AEF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4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4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4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4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B46C76A-1909-4CC7-9ABD-AFABC8C5511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80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80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80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80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AA1EC52-6F34-4275-80DE-60A29B7F010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00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00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00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00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E160618-1D48-41B0-BFA6-0B9D3C89B85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21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21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21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21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161F949-55F1-46BF-970A-1B055F77326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41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41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41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41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C66C695-2996-40D9-9B07-8C8B9510E38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61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61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61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61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17D0291-20D1-480B-8801-F6C857FEFF5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82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82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82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82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968B21F-BF09-46E1-BF80-6FE0F099B8B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402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402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402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402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B95C459-56EA-49AF-8232-BBE6140DF32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423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423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423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423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A876D47-F437-4CCB-89D2-7E29597DF6F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443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443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443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443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2F7C6D2-E37C-4F3E-8F41-DB2D649E008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464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464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464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464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B2C1E7D-C212-4706-805B-A1D4C77DA85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94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94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94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94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0AAAD5E-DE04-4093-9069-A5DBB6B6C50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484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484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484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484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A8A83B6-27F2-4FBC-88C2-5E498071C98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05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05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05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05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2BB5F68-BC99-4B5C-97C4-1AE2FBFFC2D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25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25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25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25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AE2ECDC-398A-4E73-98CC-B387A91B2C2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46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46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46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46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A8C19EE-6A45-4C00-9842-3FFB5E33E68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66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66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66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66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12A0A36-24A9-4A86-B1ED-C6D1CD65EC9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87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87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87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87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54F1616-7E04-4EEC-B6FD-B27A31F949A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07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607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607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607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46FA92C-4F0C-490D-A850-A436304DF87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28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628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628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628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D0C5654-C694-4083-9F47-A4500CB41E1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48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648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648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648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DB3EA93-AFB9-4E83-8E47-C4064287051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69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669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669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669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9DD95C9-503F-443D-9E92-3CD898FCAB0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http://en.wikipedia.org/wiki/Hofstadter_sequence#Hofstadter_Female_and_Male_sequences</a:t>
            </a:r>
          </a:p>
        </p:txBody>
      </p:sp>
      <p:sp>
        <p:nvSpPr>
          <p:cNvPr id="215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15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15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15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4CFB1A4-E5BF-47E7-BF54-C1A3D5C50BD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89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689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689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689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17252F5-CB20-469D-AB05-8E48CA517C6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10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10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10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10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3206946-803B-4EFB-9A7D-2C5470958BF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30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30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30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30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5E8724E-0D57-4FD6-B03F-34DF25B9F68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51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51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51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51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2647F63-CF78-45AD-97E5-6238D9CC971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71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71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71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71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3FB355C-FC1D-45F0-9F71-FF0F45518E6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Programozási alapismeretek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9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2008/2009.</a:t>
            </a:r>
          </a:p>
        </p:txBody>
      </p:sp>
      <p:sp>
        <p:nvSpPr>
          <p:cNvPr id="179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D3F56BB-907D-40BA-BB9E-BDB6A4B970A2}" type="slidenum">
              <a:rPr lang="hu-HU" altLang="hu-HU" smtClean="0">
                <a:latin typeface="Arial" panose="020B0604020202020204" pitchFamily="34" charset="0"/>
              </a:rPr>
              <a:pPr/>
              <a:t>85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9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http://en.wikipedia.org/wiki/Hofstadter_sequence#Hofstadter_Female_and_Male_sequences</a:t>
            </a:r>
          </a:p>
        </p:txBody>
      </p:sp>
      <p:sp>
        <p:nvSpPr>
          <p:cNvPr id="235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35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35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35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0FDB650-26FC-4387-BB2F-1FAA853451A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ikportal.inf.elte.hu:8080/ELTEInformatikaiKar/elte_ik_2.html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341920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imerr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285875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elte_ik_2_small.jp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523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Kép 17" descr="ik3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5648325"/>
            <a:ext cx="2389187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85725"/>
            <a:ext cx="6121102" cy="111125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4754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1476375" y="6524625"/>
            <a:ext cx="424815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67400" y="6524625"/>
            <a:ext cx="865188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 sz="1400" smtClean="0"/>
            </a:lvl1pPr>
          </a:lstStyle>
          <a:p>
            <a:pPr>
              <a:defRPr/>
            </a:pPr>
            <a:fld id="{BC9E924E-8B43-4812-869F-CA1A997FBA01}" type="slidenum">
              <a:rPr lang="hu-HU" altLang="hu-HU"/>
              <a:pPr>
                <a:defRPr/>
              </a:pPr>
              <a:t>‹#›</a:t>
            </a:fld>
            <a:r>
              <a:rPr lang="hu-HU" altLang="hu-HU" dirty="0"/>
              <a:t>/85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12"/>
          </p:nvPr>
        </p:nvSpPr>
        <p:spPr>
          <a:xfrm>
            <a:off x="0" y="6524625"/>
            <a:ext cx="161925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 smtClean="0">
                <a:latin typeface="+mn-lt"/>
              </a:defRPr>
            </a:lvl1pPr>
          </a:lstStyle>
          <a:p>
            <a:pPr>
              <a:defRPr/>
            </a:pPr>
            <a:fld id="{32D6240C-B351-4581-8CF9-F1E5837A09E0}" type="datetime8">
              <a:rPr lang="hu-HU" smtClean="0"/>
              <a:t>2022. 01. 14. 15:54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540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168365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LTE"/>
          <p:cNvPicPr>
            <a:picLocks noChangeAspect="1" noChangeArrowheads="1"/>
          </p:cNvPicPr>
          <p:nvPr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cimerr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1030" name="Picture 4" descr="cimer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5" r:id="rId2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ELTE"/>
          <p:cNvPicPr>
            <a:picLocks noChangeAspect="1" noChangeArrowheads="1"/>
          </p:cNvPicPr>
          <p:nvPr userDrawn="1"/>
        </p:nvPicPr>
        <p:blipFill>
          <a:blip r:embed="rId3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cimerr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2054" name="Picture 7" descr="EL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000125"/>
            <a:ext cx="913606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cimerr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://www.t-es-t.hu/minden/kaosz/koch.htm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zzo.inf.elte.hu/~szlavi/PrM4felev/REKUREA1.PPT#4.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10" Type="http://schemas.openxmlformats.org/officeDocument/2006/relationships/image" Target="../media/image12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4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5.bin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0.bin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2.bin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19250" y="2060575"/>
            <a:ext cx="6810375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 sz="3600">
                <a:latin typeface="Arial" panose="020B0604020202020204" pitchFamily="34" charset="0"/>
              </a:rPr>
              <a:t>Rekurzió</a:t>
            </a:r>
            <a:br>
              <a:rPr lang="hu-HU" altLang="hu-HU" sz="3600">
                <a:latin typeface="Arial" panose="020B0604020202020204" pitchFamily="34" charset="0"/>
              </a:rPr>
            </a:br>
            <a:r>
              <a:rPr lang="hu-HU" altLang="hu-HU" sz="3600">
                <a:latin typeface="Arial" panose="020B0604020202020204" pitchFamily="34" charset="0"/>
              </a:rPr>
              <a:t/>
            </a:r>
            <a:br>
              <a:rPr lang="hu-HU" altLang="hu-HU" sz="3600">
                <a:latin typeface="Arial" panose="020B0604020202020204" pitchFamily="34" charset="0"/>
              </a:rPr>
            </a:br>
            <a:r>
              <a:rPr lang="hu-HU" altLang="hu-HU" sz="4000" i="1" baseline="30000"/>
              <a:t>(Horváth Gyula és Szlávi Péter előadásai felhasználásával)</a:t>
            </a:r>
            <a:endParaRPr lang="en-US" altLang="hu-HU" sz="400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Közvetett rekurzió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964612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Feladat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Döntsük el egy számról, hogy páros-e, ha nincs maradék-számítás műveletünk!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Megoldás</a:t>
            </a:r>
          </a:p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Páros(n):</a:t>
            </a:r>
            <a:r>
              <a:rPr lang="hu-H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Ha n=0 akkor Páros:=igaz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különben ha n=1 akkor Páros:=hamis 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  különben Páros:=Páratlan(n-1)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F2D60EEC-F67E-4DB1-B9C9-A360E94DCB60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Közvetett rekurzió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964612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Feladat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Döntsük el egy számról, hogy páros-e, ha nincs maradék-számítás műveletünk!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Megoldás</a:t>
            </a:r>
          </a:p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Páratlan(n):</a:t>
            </a:r>
            <a:r>
              <a:rPr lang="hu-H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Ha n=0 akkor Páratlan:=hamis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különben ha n=1 akkor Páratlan:=igaz 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  különben Páratlan:=Páros(n-1)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5462626-ED2D-47D3-8407-F7D274C33BFF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Közvetett rekurzió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964612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Feladat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Döntsük el egy számról, hogy páros-e, ha nincs maradék-számítás műveletünk!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 két – közvetetten – rekurzív eljárás összevonható: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Megoldás</a:t>
            </a:r>
          </a:p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Páros(n):</a:t>
            </a:r>
            <a:r>
              <a:rPr lang="hu-H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Ha n=0 akkor Páros:=igaz 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különben ha n=1 akkor Páros:=hamis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különben Páros:=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Páros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(n-2)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878293C5-A1CE-48DA-8D95-B8803776EEE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 idx="4294967295"/>
          </p:nvPr>
        </p:nvSpPr>
        <p:spPr>
          <a:xfrm>
            <a:off x="2343150" y="28575"/>
            <a:ext cx="5324475" cy="1111250"/>
          </a:xfrm>
        </p:spPr>
        <p:txBody>
          <a:bodyPr/>
          <a:lstStyle/>
          <a:p>
            <a:r>
              <a:rPr lang="hu-HU" altLang="hu-HU" smtClean="0"/>
              <a:t>Rekurzív eljárás</a:t>
            </a:r>
          </a:p>
        </p:txBody>
      </p:sp>
      <p:sp>
        <p:nvSpPr>
          <p:cNvPr id="30723" name="Tartalom helye 2"/>
          <p:cNvSpPr>
            <a:spLocks noGrp="1"/>
          </p:cNvSpPr>
          <p:nvPr>
            <p:ph idx="4294967295"/>
          </p:nvPr>
        </p:nvSpPr>
        <p:spPr>
          <a:xfrm>
            <a:off x="323850" y="1196975"/>
            <a:ext cx="8640763" cy="5327650"/>
          </a:xfrm>
        </p:spPr>
        <p:txBody>
          <a:bodyPr/>
          <a:lstStyle/>
          <a:p>
            <a:pPr marL="254000"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None/>
            </a:pPr>
            <a:r>
              <a:rPr lang="hu-HU" altLang="hu-HU" b="1" smtClean="0"/>
              <a:t>Feladat: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None/>
            </a:pPr>
            <a:r>
              <a:rPr lang="hu-HU" altLang="hu-HU" sz="2600" smtClean="0"/>
              <a:t>	Egy kép egy adott (fehér színű) tartományát egy (A,B) belső pontjából kiindulva fessük be világoskékre!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None/>
            </a:pPr>
            <a:endParaRPr lang="hu-HU" altLang="hu-HU" sz="2600" smtClean="0"/>
          </a:p>
          <a:p>
            <a:pPr marL="254000">
              <a:lnSpc>
                <a:spcPct val="95000"/>
              </a:lnSpc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hu-HU" altLang="hu-HU" sz="2600" smtClean="0"/>
              <a:t>                                  </a:t>
            </a:r>
            <a:r>
              <a:rPr lang="hu-HU" altLang="hu-HU" sz="2600" smtClean="0">
                <a:sym typeface="Symbol" panose="05050102010706020507" pitchFamily="18" charset="2"/>
              </a:rPr>
              <a:t>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buFont typeface="Wingdings" panose="05000000000000000000" pitchFamily="2" charset="2"/>
              <a:buNone/>
            </a:pPr>
            <a:r>
              <a:rPr lang="hu-HU" altLang="hu-HU" sz="2600" smtClean="0">
                <a:sym typeface="Symbol" panose="05050102010706020507" pitchFamily="18" charset="2"/>
              </a:rPr>
              <a:t/>
            </a:r>
            <a:br>
              <a:rPr lang="hu-HU" altLang="hu-HU" sz="2600" smtClean="0">
                <a:sym typeface="Symbol" panose="05050102010706020507" pitchFamily="18" charset="2"/>
              </a:rPr>
            </a:br>
            <a:endParaRPr lang="hu-HU" altLang="hu-HU" sz="2600" smtClean="0">
              <a:sym typeface="Symbol" panose="05050102010706020507" pitchFamily="18" charset="2"/>
            </a:endParaRPr>
          </a:p>
          <a:p>
            <a:pPr marL="254000">
              <a:lnSpc>
                <a:spcPct val="90000"/>
              </a:lnSpc>
              <a:spcBef>
                <a:spcPct val="5000"/>
              </a:spcBef>
              <a:buFont typeface="Wingdings" panose="05000000000000000000" pitchFamily="2" charset="2"/>
              <a:buNone/>
            </a:pPr>
            <a:r>
              <a:rPr lang="hu-HU" altLang="hu-HU" sz="2600" smtClean="0">
                <a:sym typeface="Symbol" panose="05050102010706020507" pitchFamily="18" charset="2"/>
              </a:rPr>
              <a:t>	Festendők a „belső pontok”, azaz</a:t>
            </a:r>
            <a:br>
              <a:rPr lang="hu-HU" altLang="hu-HU" sz="2600" smtClean="0">
                <a:sym typeface="Symbol" panose="05050102010706020507" pitchFamily="18" charset="2"/>
              </a:rPr>
            </a:br>
            <a:r>
              <a:rPr lang="hu-HU" altLang="hu-HU" sz="2400" smtClean="0">
                <a:sym typeface="Symbol" panose="05050102010706020507" pitchFamily="18" charset="2"/>
              </a:rPr>
              <a:t>Belső(i,j)=(i=A és j=B) vagy </a:t>
            </a:r>
            <a:br>
              <a:rPr lang="hu-HU" altLang="hu-HU" sz="2400" smtClean="0">
                <a:sym typeface="Symbol" panose="05050102010706020507" pitchFamily="18" charset="2"/>
              </a:rPr>
            </a:br>
            <a:r>
              <a:rPr lang="hu-HU" altLang="hu-HU" sz="2400" smtClean="0">
                <a:sym typeface="Symbol" panose="05050102010706020507" pitchFamily="18" charset="2"/>
              </a:rPr>
              <a:t>                Fehér(i,j) és  (Belső(i–1,j) vagy Belső(i+1,j) vagy</a:t>
            </a:r>
            <a:br>
              <a:rPr lang="hu-HU" altLang="hu-HU" sz="2400" smtClean="0">
                <a:sym typeface="Symbol" panose="05050102010706020507" pitchFamily="18" charset="2"/>
              </a:rPr>
            </a:br>
            <a:r>
              <a:rPr lang="hu-HU" altLang="hu-HU" sz="2400" smtClean="0">
                <a:sym typeface="Symbol" panose="05050102010706020507" pitchFamily="18" charset="2"/>
              </a:rPr>
              <a:t> 	                             Belső(i,j–1) vagy Belső(i,j+1))</a:t>
            </a:r>
          </a:p>
        </p:txBody>
      </p:sp>
      <p:sp>
        <p:nvSpPr>
          <p:cNvPr id="30724" name="Rectangle 7"/>
          <p:cNvSpPr>
            <a:spLocks noChangeArrowheads="1"/>
          </p:cNvSpPr>
          <p:nvPr/>
        </p:nvSpPr>
        <p:spPr bwMode="auto">
          <a:xfrm>
            <a:off x="0" y="2600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30725" name="Rectangle 9"/>
          <p:cNvSpPr>
            <a:spLocks noChangeArrowheads="1"/>
          </p:cNvSpPr>
          <p:nvPr/>
        </p:nvSpPr>
        <p:spPr bwMode="auto">
          <a:xfrm>
            <a:off x="0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graphicFrame>
        <p:nvGraphicFramePr>
          <p:cNvPr id="30726" name="Object 12"/>
          <p:cNvGraphicFramePr>
            <a:graphicFrameLocks noChangeAspect="1"/>
          </p:cNvGraphicFramePr>
          <p:nvPr/>
        </p:nvGraphicFramePr>
        <p:xfrm>
          <a:off x="395288" y="2624138"/>
          <a:ext cx="2292350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3" name="Bitkép" r:id="rId4" imgW="7714286" imgH="5133333" progId="Paint.Picture">
                  <p:embed/>
                </p:oleObj>
              </mc:Choice>
              <mc:Fallback>
                <p:oleObj name="Bitkép" r:id="rId4" imgW="7714286" imgH="5133333" progId="Paint.Picture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624138"/>
                        <a:ext cx="2292350" cy="152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13"/>
          <p:cNvGraphicFramePr>
            <a:graphicFrameLocks noChangeAspect="1"/>
          </p:cNvGraphicFramePr>
          <p:nvPr/>
        </p:nvGraphicFramePr>
        <p:xfrm>
          <a:off x="4211638" y="2566988"/>
          <a:ext cx="2335212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4" name="Bitkép" r:id="rId6" imgW="7714286" imgH="5229955" progId="Paint.Picture">
                  <p:embed/>
                </p:oleObj>
              </mc:Choice>
              <mc:Fallback>
                <p:oleObj name="Bitkép" r:id="rId6" imgW="7714286" imgH="5229955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566988"/>
                        <a:ext cx="2335212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7D5FB174-1E69-484A-AE47-00C9C723294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372692C5-B58A-4E39-A375-A939072DC26F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14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eljárás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893175" cy="49672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u-HU" altLang="hu-HU" b="1" smtClean="0"/>
              <a:t>Rekurzív festés pontonként: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RekPont(x,y):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Pont(x,y)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Üres(x-1,y) akkor RekPont(x-1,y)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Üres(x,y-1) akkor RekPont(x,y-1)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Üres(x+1,y) akkor RekPont(x+1,y)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Üres(x,y+1) akkor RekPont(x,y+1)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  <a:endParaRPr lang="hu-HU" altLang="hu-HU" sz="2400" smtClean="0"/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61E5283-26B7-456B-8E40-289C11AD31B3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44E1A2CB-BA7A-4C4F-9749-47174DF0AC2B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15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Logo nyelven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4967287"/>
          </a:xfrm>
        </p:spPr>
        <p:txBody>
          <a:bodyPr/>
          <a:lstStyle/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da-DK" b="1" dirty="0" smtClean="0"/>
              <a:t>Koch fraktál</a:t>
            </a:r>
            <a:r>
              <a:rPr lang="hu-HU" b="1" dirty="0" smtClean="0"/>
              <a:t>:</a:t>
            </a:r>
          </a:p>
          <a:p>
            <a:pPr marL="358775" indent="-358775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sz="2800" dirty="0" smtClean="0"/>
              <a:t>Vegyünk egy egységnyi szakaszt!</a:t>
            </a:r>
          </a:p>
          <a:p>
            <a:pPr marL="358775" indent="-358775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sz="2800" dirty="0" smtClean="0"/>
              <a:t>Vágjuk ki a középső harmadát!</a:t>
            </a:r>
          </a:p>
          <a:p>
            <a:pPr marL="358775" indent="-358775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sz="2800" dirty="0" smtClean="0"/>
              <a:t>Illesszük be a kivágott részt egy egyenlő oldalú háromszög oldalaiként!</a:t>
            </a:r>
          </a:p>
          <a:p>
            <a:pPr marL="358775" indent="-358775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sz="2800" dirty="0" smtClean="0"/>
              <a:t>Alkalmazzuk ugyanezt az így kapott 4 szakaszra!</a:t>
            </a:r>
          </a:p>
        </p:txBody>
      </p:sp>
      <p:pic>
        <p:nvPicPr>
          <p:cNvPr id="3482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763" y="4725988"/>
            <a:ext cx="4114800" cy="1582737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3" name="Picture 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365625"/>
            <a:ext cx="2514600" cy="936625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>
            <a:outerShdw dist="81320" dir="13119588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82882D1-0FA7-4BEE-BBFF-989CB9875B2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6CF5ADEF-191D-483D-9D47-CF85151BDB63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16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Logo nyelven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4967287"/>
          </a:xfrm>
        </p:spPr>
        <p:txBody>
          <a:bodyPr/>
          <a:lstStyle/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Koch fraktál</a:t>
            </a:r>
            <a:r>
              <a:rPr lang="hu-HU" altLang="hu-HU" b="1" smtClean="0"/>
              <a:t>, Logo megoldás:</a:t>
            </a: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eljárás koch :n :h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:n=0 [előre :h]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[koch :n-1 :h/3 balra 60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koch :n-1 :h/3 jobbra 120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koch :n-1 :h/3 balra 60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koch :n-1 :h/3]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vége</a:t>
            </a: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400" smtClean="0">
              <a:latin typeface="Courier New" panose="02070309020205020404" pitchFamily="49" charset="0"/>
            </a:endParaRP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400" smtClean="0">
              <a:latin typeface="Courier New" panose="02070309020205020404" pitchFamily="49" charset="0"/>
            </a:endParaRP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400" smtClean="0">
              <a:latin typeface="Courier New" panose="02070309020205020404" pitchFamily="49" charset="0"/>
            </a:endParaRP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 koch 1 100     koch 2 100</a:t>
            </a:r>
          </a:p>
        </p:txBody>
      </p:sp>
      <p:sp>
        <p:nvSpPr>
          <p:cNvPr id="36870" name="Line 10"/>
          <p:cNvSpPr>
            <a:spLocks noChangeShapeType="1"/>
          </p:cNvSpPr>
          <p:nvPr/>
        </p:nvSpPr>
        <p:spPr bwMode="auto">
          <a:xfrm>
            <a:off x="539750" y="5661025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71" name="Line 11"/>
          <p:cNvSpPr>
            <a:spLocks noChangeShapeType="1"/>
          </p:cNvSpPr>
          <p:nvPr/>
        </p:nvSpPr>
        <p:spPr bwMode="auto">
          <a:xfrm>
            <a:off x="3348038" y="566102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72" name="Line 12"/>
          <p:cNvSpPr>
            <a:spLocks noChangeShapeType="1"/>
          </p:cNvSpPr>
          <p:nvPr/>
        </p:nvSpPr>
        <p:spPr bwMode="auto">
          <a:xfrm>
            <a:off x="5073650" y="566102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73" name="Line 13"/>
          <p:cNvSpPr>
            <a:spLocks noChangeShapeType="1"/>
          </p:cNvSpPr>
          <p:nvPr/>
        </p:nvSpPr>
        <p:spPr bwMode="auto">
          <a:xfrm flipV="1">
            <a:off x="4211638" y="4868863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74" name="Line 14"/>
          <p:cNvSpPr>
            <a:spLocks noChangeShapeType="1"/>
          </p:cNvSpPr>
          <p:nvPr/>
        </p:nvSpPr>
        <p:spPr bwMode="auto">
          <a:xfrm>
            <a:off x="4643438" y="4868863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28EB192-56B6-4E80-A3E0-DA6E774D82AA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6423DB54-C015-4E44-A796-2573A46E0313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17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eljárás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4895850"/>
          </a:xfrm>
        </p:spPr>
        <p:txBody>
          <a:bodyPr/>
          <a:lstStyle/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Hanoi tornyai</a:t>
            </a:r>
            <a:r>
              <a:rPr lang="hu-HU" altLang="hu-HU" b="1" smtClean="0"/>
              <a:t>:</a:t>
            </a: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 smtClean="0"/>
              <a:t>Adott 3 rudacska. </a:t>
            </a:r>
            <a:r>
              <a:rPr lang="hu-HU" altLang="hu-HU" sz="2800" smtClean="0"/>
              <a:t>A</a:t>
            </a:r>
            <a:r>
              <a:rPr lang="da-DK" altLang="hu-HU" sz="2800" smtClean="0"/>
              <a:t>z els</a:t>
            </a:r>
            <a:r>
              <a:rPr lang="hu-HU" altLang="hu-HU" sz="2800" smtClean="0"/>
              <a:t>ő</a:t>
            </a:r>
            <a:r>
              <a:rPr lang="da-DK" altLang="hu-HU" sz="2800" smtClean="0"/>
              <a:t>n egyre csökken</a:t>
            </a:r>
            <a:r>
              <a:rPr lang="hu-HU" altLang="hu-HU" sz="2800" smtClean="0"/>
              <a:t>ő</a:t>
            </a:r>
            <a:r>
              <a:rPr lang="da-DK" altLang="hu-HU" sz="2800" smtClean="0"/>
              <a:t> sugarú korongok vannak. Az a feladat, hogy tegyük át a harmadik rudacskára a korongokat egyenként úgy, hogy az átpakolás közben és természetesen a végén is minden egyes korongon csak nála kisebb lehet. Az átpakoláshoz lehet segítségül felhasználni a középs</a:t>
            </a:r>
            <a:r>
              <a:rPr lang="hu-HU" altLang="hu-HU" sz="2800" smtClean="0"/>
              <a:t>ő</a:t>
            </a:r>
            <a:r>
              <a:rPr lang="da-DK" altLang="hu-HU" sz="2800" smtClean="0"/>
              <a:t> rudacskát.</a:t>
            </a:r>
            <a:r>
              <a:rPr lang="hu-HU" altLang="hu-HU" sz="2800" smtClean="0"/>
              <a:t> </a:t>
            </a:r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4825EC6-05B0-413E-AF37-6D40E55FAC36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C2C1973E-C07E-4735-8EF3-34A1DDA097EF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18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eljárás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4895850"/>
          </a:xfrm>
        </p:spPr>
        <p:txBody>
          <a:bodyPr/>
          <a:lstStyle/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da-DK" altLang="hu-HU" b="1" dirty="0" smtClean="0"/>
              <a:t>Hanoi tornyai</a:t>
            </a:r>
            <a:r>
              <a:rPr lang="hu-HU" altLang="hu-HU" b="1" dirty="0" smtClean="0"/>
              <a:t>:</a:t>
            </a:r>
          </a:p>
          <a:p>
            <a:pPr marL="342900" indent="-342900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altLang="hu-HU" sz="2400" dirty="0" smtClean="0"/>
              <a:t>N-1 korong 1-ről 2-re</a:t>
            </a:r>
          </a:p>
          <a:p>
            <a:pPr marL="342900" indent="-342900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altLang="hu-HU" sz="2400" dirty="0" smtClean="0"/>
              <a:t>Pakolás 1-ről 3-ra</a:t>
            </a:r>
          </a:p>
          <a:p>
            <a:pPr marL="342900" indent="-342900" defTabSz="185738">
              <a:spcBef>
                <a:spcPct val="10000"/>
              </a:spcBef>
              <a:spcAft>
                <a:spcPts val="300"/>
              </a:spcAft>
              <a:defRPr/>
            </a:pPr>
            <a:r>
              <a:rPr lang="hu-HU" altLang="hu-HU" sz="2400" dirty="0" smtClean="0"/>
              <a:t>N-1 korong 2-ről 3-ra</a:t>
            </a:r>
          </a:p>
          <a:p>
            <a:pPr marL="342900" indent="-342900" defTabSz="185738">
              <a:spcBef>
                <a:spcPct val="10000"/>
              </a:spcBef>
              <a:spcAft>
                <a:spcPts val="300"/>
              </a:spcAft>
              <a:defRPr/>
            </a:pPr>
            <a:endParaRPr lang="hu-HU" altLang="hu-HU" sz="2400" dirty="0" smtClean="0"/>
          </a:p>
        </p:txBody>
      </p:sp>
      <p:graphicFrame>
        <p:nvGraphicFramePr>
          <p:cNvPr id="40966" name="Object 7"/>
          <p:cNvGraphicFramePr>
            <a:graphicFrameLocks noChangeAspect="1"/>
          </p:cNvGraphicFramePr>
          <p:nvPr/>
        </p:nvGraphicFramePr>
        <p:xfrm>
          <a:off x="3851275" y="2054225"/>
          <a:ext cx="4254500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Dokumentum" r:id="rId4" imgW="4798123" imgH="3440445" progId="Word.Document.8">
                  <p:embed/>
                </p:oleObj>
              </mc:Choice>
              <mc:Fallback>
                <p:oleObj name="Dokumentum" r:id="rId4" imgW="4798123" imgH="3440445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054225"/>
                        <a:ext cx="4254500" cy="306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135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7E1FCE5-DBCA-48EB-B04C-28640917393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C5F3E6CF-5E17-4690-90C3-83D47D5EF205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19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eljárás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dirty="0" smtClean="0"/>
              <a:t>Hanoi tornyai:</a:t>
            </a:r>
          </a:p>
          <a:p>
            <a:pPr marL="0" indent="0" defTabSz="18573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400" dirty="0" smtClean="0">
                <a:latin typeface="Courier New" panose="02070309020205020404" pitchFamily="49" charset="0"/>
              </a:rPr>
              <a:t>Hanoi(</a:t>
            </a:r>
            <a:r>
              <a:rPr lang="hu-HU" altLang="hu-HU" sz="2400" dirty="0" smtClean="0">
                <a:latin typeface="Courier New" panose="02070309020205020404" pitchFamily="49" charset="0"/>
              </a:rPr>
              <a:t>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A,B,C</a:t>
            </a:r>
            <a:r>
              <a:rPr lang="da-DK" altLang="hu-HU" sz="2400" dirty="0" smtClean="0">
                <a:latin typeface="Courier New" panose="02070309020205020404" pitchFamily="49" charset="0"/>
              </a:rPr>
              <a:t>):</a:t>
            </a:r>
            <a:r>
              <a:rPr lang="hu-HU" altLang="hu-HU" sz="2400" dirty="0" smtClean="0">
                <a:latin typeface="Courier New" panose="02070309020205020404" pitchFamily="49" charset="0"/>
              </a:rPr>
              <a:t/>
            </a:r>
            <a:br>
              <a:rPr lang="hu-HU" altLang="hu-HU" sz="2400" dirty="0" smtClean="0">
                <a:latin typeface="Courier New" panose="02070309020205020404" pitchFamily="49" charset="0"/>
              </a:rPr>
            </a:br>
            <a:r>
              <a:rPr lang="da-DK" altLang="hu-HU" sz="2400" dirty="0" smtClean="0">
                <a:latin typeface="Courier New" panose="02070309020205020404" pitchFamily="49" charset="0"/>
              </a:rPr>
              <a:t>	</a:t>
            </a:r>
            <a:r>
              <a:rPr lang="hu-HU" altLang="hu-HU" sz="2400" dirty="0" smtClean="0">
                <a:latin typeface="Courier New" panose="02070309020205020404" pitchFamily="49" charset="0"/>
              </a:rPr>
              <a:t>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Ha </a:t>
            </a:r>
            <a:r>
              <a:rPr lang="hu-HU" altLang="hu-HU" sz="2400" dirty="0" smtClean="0">
                <a:latin typeface="Courier New" panose="02070309020205020404" pitchFamily="49" charset="0"/>
              </a:rPr>
              <a:t>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&gt;</a:t>
            </a:r>
            <a:r>
              <a:rPr lang="hu-HU" altLang="hu-HU" sz="2400" dirty="0" smtClean="0">
                <a:latin typeface="Courier New" panose="02070309020205020404" pitchFamily="49" charset="0"/>
              </a:rPr>
              <a:t>1</a:t>
            </a:r>
            <a:r>
              <a:rPr lang="da-DK" altLang="hu-HU" sz="2400" dirty="0" smtClean="0">
                <a:latin typeface="Courier New" panose="02070309020205020404" pitchFamily="49" charset="0"/>
              </a:rPr>
              <a:t> akkor</a:t>
            </a:r>
            <a:r>
              <a:rPr lang="hu-HU" altLang="hu-HU" sz="2400" dirty="0" smtClean="0">
                <a:latin typeface="Courier New" panose="02070309020205020404" pitchFamily="49" charset="0"/>
              </a:rPr>
              <a:t>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	Hanoi(</a:t>
            </a:r>
            <a:r>
              <a:rPr lang="hu-HU" altLang="hu-HU" sz="2400" dirty="0" smtClean="0">
                <a:latin typeface="Courier New" panose="02070309020205020404" pitchFamily="49" charset="0"/>
              </a:rPr>
              <a:t>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-1,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A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C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B</a:t>
            </a:r>
            <a:r>
              <a:rPr lang="da-DK" altLang="hu-HU" sz="2400" dirty="0" smtClean="0">
                <a:latin typeface="Courier New" panose="02070309020205020404" pitchFamily="49" charset="0"/>
              </a:rPr>
              <a:t>)</a:t>
            </a:r>
            <a:r>
              <a:rPr lang="hu-HU" altLang="hu-HU" sz="2400" dirty="0" smtClean="0">
                <a:latin typeface="Courier New" panose="02070309020205020404" pitchFamily="49" charset="0"/>
              </a:rPr>
              <a:t/>
            </a:r>
            <a:br>
              <a:rPr lang="hu-HU" altLang="hu-HU" sz="2400" dirty="0" smtClean="0">
                <a:latin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</a:rPr>
              <a:t>      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									Ki: </a:t>
            </a:r>
            <a:r>
              <a:rPr lang="hu-HU" altLang="hu-HU" sz="2400" dirty="0" smtClean="0">
                <a:latin typeface="Courier New" panose="02070309020205020404" pitchFamily="49" charset="0"/>
              </a:rPr>
              <a:t>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A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B</a:t>
            </a:r>
            <a:br>
              <a:rPr lang="hu-HU" altLang="hu-HU" sz="2400" dirty="0" smtClean="0">
                <a:latin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</a:rPr>
              <a:t>      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									Hanoi(</a:t>
            </a:r>
            <a:r>
              <a:rPr lang="hu-HU" altLang="hu-HU" sz="2400" dirty="0" smtClean="0">
                <a:latin typeface="Courier New" panose="02070309020205020404" pitchFamily="49" charset="0"/>
              </a:rPr>
              <a:t>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-1,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C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B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A</a:t>
            </a:r>
            <a:r>
              <a:rPr lang="da-DK" altLang="hu-HU" sz="2400" dirty="0" smtClean="0">
                <a:latin typeface="Courier New" panose="02070309020205020404" pitchFamily="49" charset="0"/>
              </a:rPr>
              <a:t>)</a:t>
            </a:r>
            <a:br>
              <a:rPr lang="da-DK" altLang="hu-HU" sz="2400" dirty="0" smtClean="0">
                <a:latin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</a:rPr>
              <a:t>    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		</a:t>
            </a:r>
            <a:r>
              <a:rPr lang="hu-HU" altLang="hu-HU" sz="2400" dirty="0" smtClean="0">
                <a:latin typeface="Courier New" panose="02070309020205020404" pitchFamily="49" charset="0"/>
              </a:rPr>
              <a:t>különben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 Ki: </a:t>
            </a:r>
            <a:r>
              <a:rPr lang="hu-HU" altLang="hu-HU" sz="2400" dirty="0" smtClean="0">
                <a:latin typeface="Courier New" panose="02070309020205020404" pitchFamily="49" charset="0"/>
              </a:rPr>
              <a:t>n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A</a:t>
            </a:r>
            <a:r>
              <a:rPr lang="da-DK" altLang="hu-HU" sz="2400" dirty="0" smtClean="0">
                <a:latin typeface="Courier New" panose="02070309020205020404" pitchFamily="49" charset="0"/>
              </a:rPr>
              <a:t>,</a:t>
            </a:r>
            <a:r>
              <a:rPr lang="hu-HU" altLang="hu-HU" sz="2400" dirty="0" smtClean="0">
                <a:latin typeface="Courier New" panose="02070309020205020404" pitchFamily="49" charset="0"/>
              </a:rPr>
              <a:t>B</a:t>
            </a:r>
            <a:br>
              <a:rPr lang="hu-HU" altLang="hu-HU" sz="2400" dirty="0" smtClean="0">
                <a:latin typeface="Courier New" panose="02070309020205020404" pitchFamily="49" charset="0"/>
              </a:rPr>
            </a:br>
            <a:r>
              <a:rPr lang="da-DK" altLang="hu-HU" sz="2400" dirty="0" smtClean="0">
                <a:latin typeface="Courier New" panose="02070309020205020404" pitchFamily="49" charset="0"/>
              </a:rPr>
              <a:t>Eljárás vége.</a:t>
            </a:r>
            <a:endParaRPr lang="hu-HU" altLang="hu-HU" sz="2400" dirty="0" smtClean="0">
              <a:latin typeface="Courier New" panose="02070309020205020404" pitchFamily="49" charset="0"/>
            </a:endParaRPr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0B1685D-4FC2-4DCB-A5AC-E42A16D2405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19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342900" indent="-342900"/>
            <a:r>
              <a:rPr lang="hu-HU" altLang="hu-HU" sz="4000" smtClean="0"/>
              <a:t>Rekurzió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K</a:t>
            </a:r>
            <a:r>
              <a:rPr lang="da-DK" altLang="hu-HU" b="1" smtClean="0"/>
              <a:t>lasszikus példák</a:t>
            </a:r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r>
              <a:rPr lang="hu-HU" altLang="hu-HU" smtClean="0"/>
              <a:t>F</a:t>
            </a:r>
            <a:r>
              <a:rPr lang="da-DK" altLang="hu-HU" smtClean="0"/>
              <a:t>aktoriális</a:t>
            </a:r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Fibonacci-számok</a:t>
            </a:r>
            <a:endParaRPr lang="hu-HU" altLang="hu-HU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endParaRPr lang="hu-HU" altLang="hu-HU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endParaRPr lang="hu-HU" altLang="hu-HU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mtClean="0"/>
              <a:t>A rekurzió lényege: önhivatkozás</a:t>
            </a:r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2484438" y="2600325"/>
          <a:ext cx="291465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r:id="rId4" imgW="1667256" imgH="405384" progId="">
                  <p:embed/>
                </p:oleObj>
              </mc:Choice>
              <mc:Fallback>
                <p:oleObj r:id="rId4" imgW="1667256" imgH="405384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00325"/>
                        <a:ext cx="2914650" cy="7096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/>
        </p:nvGraphicFramePr>
        <p:xfrm>
          <a:off x="2220913" y="4005263"/>
          <a:ext cx="4511675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r:id="rId6" imgW="2667000" imgH="533400" progId="">
                  <p:embed/>
                </p:oleObj>
              </mc:Choice>
              <mc:Fallback>
                <p:oleObj r:id="rId6" imgW="2667000" imgH="5334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4005263"/>
                        <a:ext cx="4511675" cy="9032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029A2D9-0B1C-49A7-8CCE-AC2C8A5222D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E99FFDF1-7972-4651-80EF-0A20F7BEFA6D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20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z="4000" smtClean="0"/>
              <a:t>A megvalósítás problémái</a:t>
            </a:r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323850" y="1281113"/>
            <a:ext cx="8591550" cy="502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600" tIns="46038" rIns="57600" bIns="46038"/>
          <a:lstStyle>
            <a:lvl1pPr indent="14288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100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da-DK" altLang="hu-HU" b="1"/>
              <a:t>Problémák </a:t>
            </a:r>
            <a:br>
              <a:rPr lang="da-DK" altLang="hu-HU" b="1"/>
            </a:br>
            <a:r>
              <a:rPr lang="hu-HU" altLang="hu-HU" sz="2800" b="1"/>
              <a:t>„</a:t>
            </a:r>
            <a:r>
              <a:rPr lang="da-DK" altLang="hu-HU" sz="2800"/>
              <a:t>Állatorvosi ló (-: </a:t>
            </a:r>
            <a:r>
              <a:rPr lang="da-DK" altLang="hu-HU" sz="2400"/>
              <a:t>csacsi </a:t>
            </a:r>
            <a:r>
              <a:rPr lang="da-DK" altLang="hu-HU" sz="2800"/>
              <a:t>:-)” – a faktoriális függvény</a:t>
            </a:r>
            <a:r>
              <a:rPr lang="da-DK" altLang="hu-HU" sz="2800" b="1"/>
              <a:t> </a:t>
            </a:r>
            <a:br>
              <a:rPr lang="da-DK" altLang="hu-HU" sz="2800" b="1"/>
            </a:br>
            <a:r>
              <a:rPr lang="sv-SE" altLang="hu-HU" sz="2400">
                <a:latin typeface="Courier New" panose="02070309020205020404" pitchFamily="49" charset="0"/>
              </a:rPr>
              <a:t>Fakt(n):</a:t>
            </a:r>
            <a:r>
              <a:rPr lang="hu-HU" altLang="hu-HU" sz="2400">
                <a:latin typeface="Courier New" panose="02070309020205020404" pitchFamily="49" charset="0"/>
              </a:rPr>
              <a:t/>
            </a:r>
            <a:br>
              <a:rPr lang="hu-HU" altLang="hu-HU" sz="2400">
                <a:latin typeface="Courier New" panose="02070309020205020404" pitchFamily="49" charset="0"/>
              </a:rPr>
            </a:br>
            <a:r>
              <a:rPr lang="hu-HU" altLang="hu-HU" sz="2400">
                <a:latin typeface="Courier New" panose="02070309020205020404" pitchFamily="49" charset="0"/>
              </a:rPr>
              <a:t>  </a:t>
            </a:r>
            <a:r>
              <a:rPr lang="sv-SE" altLang="hu-HU" sz="2400">
                <a:latin typeface="Courier New" panose="02070309020205020404" pitchFamily="49" charset="0"/>
              </a:rPr>
              <a:t>Ha </a:t>
            </a:r>
            <a:r>
              <a:rPr lang="hu-HU" altLang="hu-HU" sz="2400">
                <a:latin typeface="Courier New" panose="02070309020205020404" pitchFamily="49" charset="0"/>
              </a:rPr>
              <a:t>n</a:t>
            </a:r>
            <a:r>
              <a:rPr lang="sv-SE" altLang="hu-HU" sz="2400">
                <a:latin typeface="Courier New" panose="02070309020205020404" pitchFamily="49" charset="0"/>
              </a:rPr>
              <a:t>=0 akkor  f:=1</a:t>
            </a:r>
            <a:br>
              <a:rPr lang="sv-SE" altLang="hu-HU" sz="2400">
                <a:latin typeface="Courier New" panose="02070309020205020404" pitchFamily="49" charset="0"/>
              </a:rPr>
            </a:br>
            <a:r>
              <a:rPr lang="sv-SE" altLang="hu-HU" sz="2400">
                <a:latin typeface="Courier New" panose="02070309020205020404" pitchFamily="49" charset="0"/>
              </a:rPr>
              <a:t>       különben f:=</a:t>
            </a:r>
            <a:r>
              <a:rPr lang="hu-HU" altLang="hu-HU" sz="2400">
                <a:latin typeface="Courier New" panose="02070309020205020404" pitchFamily="49" charset="0"/>
              </a:rPr>
              <a:t>n</a:t>
            </a:r>
            <a:r>
              <a:rPr lang="sv-SE" altLang="hu-HU" sz="2400">
                <a:latin typeface="Courier New" panose="02070309020205020404" pitchFamily="49" charset="0"/>
              </a:rPr>
              <a:t>*Fakt(</a:t>
            </a:r>
            <a:r>
              <a:rPr lang="hu-HU" altLang="hu-HU" sz="2400">
                <a:latin typeface="Courier New" panose="02070309020205020404" pitchFamily="49" charset="0"/>
              </a:rPr>
              <a:t>n</a:t>
            </a:r>
            <a:r>
              <a:rPr lang="sv-SE" altLang="hu-HU" sz="2400">
                <a:latin typeface="Courier New" panose="02070309020205020404" pitchFamily="49" charset="0"/>
              </a:rPr>
              <a:t>-1)</a:t>
            </a:r>
            <a:br>
              <a:rPr lang="sv-SE" altLang="hu-HU" sz="2400">
                <a:latin typeface="Courier New" panose="02070309020205020404" pitchFamily="49" charset="0"/>
              </a:rPr>
            </a:br>
            <a:r>
              <a:rPr lang="sv-SE" altLang="hu-HU" sz="2400">
                <a:latin typeface="Courier New" panose="02070309020205020404" pitchFamily="49" charset="0"/>
              </a:rPr>
              <a:t> Fakt:=f</a:t>
            </a:r>
            <a:br>
              <a:rPr lang="sv-SE" altLang="hu-HU" sz="2400">
                <a:latin typeface="Courier New" panose="02070309020205020404" pitchFamily="49" charset="0"/>
              </a:rPr>
            </a:br>
            <a:r>
              <a:rPr lang="sv-SE" altLang="hu-HU" sz="2400">
                <a:latin typeface="Courier New" panose="02070309020205020404" pitchFamily="49" charset="0"/>
              </a:rPr>
              <a:t>Függvény vége.</a:t>
            </a:r>
            <a:endParaRPr lang="da-DK" altLang="hu-HU" sz="24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 b="1"/>
              <a:t>Tételezzük föl</a:t>
            </a:r>
            <a:r>
              <a:rPr lang="da-DK" altLang="hu-HU" sz="2800"/>
              <a:t>, hogy a </a:t>
            </a:r>
            <a:r>
              <a:rPr lang="hu-HU" altLang="hu-HU" sz="2800"/>
              <a:t>„környezet” képes az eljárások </a:t>
            </a:r>
            <a:r>
              <a:rPr lang="hu-HU" altLang="hu-HU" sz="2800" i="1"/>
              <a:t>többszörös </a:t>
            </a:r>
            <a:r>
              <a:rPr lang="hu-HU" altLang="hu-HU" sz="2800"/>
              <a:t>(</a:t>
            </a:r>
            <a:r>
              <a:rPr lang="hu-HU" altLang="hu-HU" sz="2400"/>
              <a:t>értsd: egymásba ágyazott</a:t>
            </a:r>
            <a:r>
              <a:rPr lang="hu-HU" altLang="hu-HU" sz="2800"/>
              <a:t>) </a:t>
            </a:r>
            <a:r>
              <a:rPr lang="hu-HU" altLang="hu-HU" sz="2800" i="1"/>
              <a:t>hívás</a:t>
            </a:r>
            <a:r>
              <a:rPr lang="hu-HU" altLang="hu-HU" sz="2800"/>
              <a:t>ának lekezelésére. (</a:t>
            </a:r>
            <a:r>
              <a:rPr lang="hu-HU" altLang="hu-HU" sz="2400" i="1"/>
              <a:t>Visszatérési cím a verembe; aktuális és formális paraméterek összekapcsolása</a:t>
            </a:r>
            <a:r>
              <a:rPr lang="hu-HU" altLang="hu-HU" sz="2400"/>
              <a:t>.</a:t>
            </a:r>
            <a:r>
              <a:rPr lang="hu-HU" altLang="hu-HU" sz="2800"/>
              <a:t>)</a:t>
            </a:r>
            <a:endParaRPr lang="da-DK" altLang="hu-HU" sz="2800"/>
          </a:p>
        </p:txBody>
      </p:sp>
      <p:graphicFrame>
        <p:nvGraphicFramePr>
          <p:cNvPr id="45062" name="Object 10"/>
          <p:cNvGraphicFramePr>
            <a:graphicFrameLocks noChangeAspect="1"/>
          </p:cNvGraphicFramePr>
          <p:nvPr/>
        </p:nvGraphicFramePr>
        <p:xfrm>
          <a:off x="6227763" y="2425700"/>
          <a:ext cx="1392237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Klip" r:id="rId4" imgW="4640263" imgH="3825875" progId="MS_ClipArt_Gallery.2">
                  <p:embed/>
                </p:oleObj>
              </mc:Choice>
              <mc:Fallback>
                <p:oleObj name="Klip" r:id="rId4" imgW="4640263" imgH="3825875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425700"/>
                        <a:ext cx="1392237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BD0537A-934A-4863-9EAA-92258697A823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CA9C4395-E872-48BC-A6EB-114376086304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21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z="4000" smtClean="0"/>
              <a:t>A megvalósítás problémái</a:t>
            </a:r>
          </a:p>
        </p:txBody>
      </p:sp>
      <p:sp>
        <p:nvSpPr>
          <p:cNvPr id="47109" name="Rectangle 6"/>
          <p:cNvSpPr>
            <a:spLocks noChangeArrowheads="1"/>
          </p:cNvSpPr>
          <p:nvPr/>
        </p:nvSpPr>
        <p:spPr bwMode="auto">
          <a:xfrm>
            <a:off x="179388" y="1281113"/>
            <a:ext cx="8736012" cy="502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600" tIns="46038" rIns="57600" bIns="46038"/>
          <a:lstStyle>
            <a:lvl1pPr indent="14288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da-DK" altLang="hu-HU" b="1" i="1"/>
              <a:t>Összefoglalva a problémákat:</a:t>
            </a:r>
          </a:p>
          <a:p>
            <a:pPr algn="just">
              <a:spcBef>
                <a:spcPct val="10000"/>
              </a:spcBef>
              <a:spcAft>
                <a:spcPts val="300"/>
              </a:spcAft>
              <a:buClr>
                <a:schemeClr val="tx1"/>
              </a:buClr>
              <a:buSzTx/>
              <a:buFontTx/>
              <a:buAutoNum type="arabicPeriod"/>
            </a:pPr>
            <a:r>
              <a:rPr lang="hu-HU" altLang="hu-HU"/>
              <a:t> </a:t>
            </a:r>
            <a:r>
              <a:rPr lang="da-DK" altLang="hu-HU"/>
              <a:t>A </a:t>
            </a:r>
            <a:r>
              <a:rPr lang="da-DK" altLang="hu-HU" i="1">
                <a:solidFill>
                  <a:schemeClr val="tx2"/>
                </a:solidFill>
              </a:rPr>
              <a:t>bemenő paraméter </a:t>
            </a:r>
            <a:r>
              <a:rPr lang="da-DK" altLang="hu-HU"/>
              <a:t>problematikája.</a:t>
            </a:r>
          </a:p>
          <a:p>
            <a:pPr>
              <a:spcBef>
                <a:spcPct val="10000"/>
              </a:spcBef>
              <a:spcAft>
                <a:spcPts val="30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</a:pPr>
            <a:r>
              <a:rPr lang="da-DK" altLang="hu-HU" sz="2800"/>
              <a:t>Hogyan kerül a bemenő érték ugyanazzal a kóddal megvalósított eljáráshoz, azaz a rekurzívan újból a hívotthoz?</a:t>
            </a:r>
            <a:endParaRPr lang="da-DK" altLang="hu-HU"/>
          </a:p>
          <a:p>
            <a:pPr algn="just">
              <a:spcBef>
                <a:spcPct val="10000"/>
              </a:spcBef>
              <a:spcAft>
                <a:spcPts val="300"/>
              </a:spcAft>
              <a:buClr>
                <a:schemeClr val="tx1"/>
              </a:buClr>
              <a:buSzTx/>
              <a:buFontTx/>
              <a:buAutoNum type="arabicPeriod" startAt="2"/>
            </a:pPr>
            <a:r>
              <a:rPr lang="hu-HU" altLang="hu-HU"/>
              <a:t> </a:t>
            </a:r>
            <a:r>
              <a:rPr lang="da-DK" altLang="hu-HU"/>
              <a:t>A </a:t>
            </a:r>
            <a:r>
              <a:rPr lang="da-DK" altLang="hu-HU" i="1">
                <a:solidFill>
                  <a:schemeClr val="tx2"/>
                </a:solidFill>
              </a:rPr>
              <a:t>függvény</a:t>
            </a:r>
            <a:r>
              <a:rPr lang="da-DK" altLang="hu-HU" i="1"/>
              <a:t>eljárások </a:t>
            </a:r>
            <a:r>
              <a:rPr lang="da-DK" altLang="hu-HU" i="1">
                <a:solidFill>
                  <a:schemeClr val="tx2"/>
                </a:solidFill>
              </a:rPr>
              <a:t>értékvisszaadás</a:t>
            </a:r>
            <a:r>
              <a:rPr lang="da-DK" altLang="hu-HU" i="1"/>
              <a:t>a</a:t>
            </a:r>
            <a:r>
              <a:rPr lang="da-DK" altLang="hu-HU"/>
              <a:t>.</a:t>
            </a:r>
          </a:p>
          <a:p>
            <a:pPr>
              <a:spcBef>
                <a:spcPct val="10000"/>
              </a:spcBef>
              <a:spcAft>
                <a:spcPts val="30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</a:pPr>
            <a:r>
              <a:rPr lang="da-DK" altLang="hu-HU" sz="2800"/>
              <a:t>Hogyan kerül a </a:t>
            </a:r>
            <a:r>
              <a:rPr lang="hu-HU" altLang="hu-HU" sz="2800"/>
              <a:t>(</a:t>
            </a:r>
            <a:r>
              <a:rPr lang="da-DK" altLang="hu-HU" sz="2800"/>
              <a:t>rekurzívan</a:t>
            </a:r>
            <a:r>
              <a:rPr lang="hu-HU" altLang="hu-HU" sz="2800"/>
              <a:t>)</a:t>
            </a:r>
            <a:r>
              <a:rPr lang="da-DK" altLang="hu-HU" sz="2800"/>
              <a:t> hívott függvény értéke a hívó eljárásban </a:t>
            </a:r>
            <a:r>
              <a:rPr lang="hu-HU" altLang="hu-HU" sz="2800"/>
              <a:t>„</a:t>
            </a:r>
            <a:r>
              <a:rPr lang="da-DK" altLang="hu-HU" sz="2800"/>
              <a:t>felszínre”?</a:t>
            </a:r>
            <a:endParaRPr lang="da-DK" altLang="hu-HU"/>
          </a:p>
          <a:p>
            <a:pPr algn="just">
              <a:spcBef>
                <a:spcPct val="10000"/>
              </a:spcBef>
              <a:spcAft>
                <a:spcPts val="300"/>
              </a:spcAft>
              <a:buClr>
                <a:schemeClr val="tx1"/>
              </a:buClr>
              <a:buSzTx/>
              <a:buFontTx/>
              <a:buAutoNum type="arabicPeriod" startAt="3"/>
            </a:pPr>
            <a:r>
              <a:rPr lang="hu-HU" altLang="hu-HU"/>
              <a:t> </a:t>
            </a:r>
            <a:r>
              <a:rPr lang="da-DK" altLang="hu-HU"/>
              <a:t>A </a:t>
            </a:r>
            <a:r>
              <a:rPr lang="da-DK" altLang="hu-HU" i="1">
                <a:solidFill>
                  <a:schemeClr val="tx2"/>
                </a:solidFill>
              </a:rPr>
              <a:t>lokális változó</a:t>
            </a:r>
            <a:r>
              <a:rPr lang="da-DK" altLang="hu-HU"/>
              <a:t>k </a:t>
            </a:r>
            <a:r>
              <a:rPr lang="da-DK" altLang="hu-HU" i="1"/>
              <a:t>egyedisége</a:t>
            </a:r>
            <a:r>
              <a:rPr lang="da-DK" altLang="hu-HU"/>
              <a:t>. </a:t>
            </a:r>
            <a:endParaRPr lang="da-DK" altLang="hu-HU" sz="2400"/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81D7B48-1312-4B3C-9327-AD2D6D119823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04F15C61-F948-40C0-87A9-D5912223AC64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22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6375" y="85725"/>
            <a:ext cx="6048375" cy="1111250"/>
          </a:xfrm>
        </p:spPr>
        <p:txBody>
          <a:bodyPr/>
          <a:lstStyle/>
          <a:p>
            <a:r>
              <a:rPr lang="hu-HU" altLang="hu-HU" sz="4000" smtClean="0"/>
              <a:t>A megvalósítás problémái</a:t>
            </a:r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250825" y="1281113"/>
            <a:ext cx="8664575" cy="502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600" tIns="46038" rIns="57600" bIns="46038"/>
          <a:lstStyle>
            <a:lvl1pPr indent="14288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1905000" algn="l"/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i="1"/>
              <a:t>A megoldás vázlata:</a:t>
            </a:r>
            <a:endParaRPr lang="da-DK" altLang="hu-HU" sz="280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/>
              <a:t>1. és 3. probléma – belépéskor </a:t>
            </a:r>
            <a:r>
              <a:rPr lang="da-DK" altLang="hu-HU" sz="2800" i="1"/>
              <a:t>verme</a:t>
            </a:r>
            <a:r>
              <a:rPr lang="da-DK" altLang="hu-HU" sz="2800"/>
              <a:t>lés, kilépéskor </a:t>
            </a:r>
            <a:r>
              <a:rPr lang="da-DK" altLang="hu-HU" sz="2800" i="1"/>
              <a:t>verem</a:t>
            </a:r>
            <a:r>
              <a:rPr lang="da-DK" altLang="hu-HU" sz="2800"/>
              <a:t>ből kivétel.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/>
              <a:t>2. probléma (</a:t>
            </a:r>
            <a:r>
              <a:rPr lang="da-DK" altLang="hu-HU" sz="2400"/>
              <a:t>nem csak rekurziónál</a:t>
            </a:r>
            <a:r>
              <a:rPr lang="da-DK" altLang="hu-HU" sz="2800"/>
              <a:t>) – </a:t>
            </a:r>
            <a:r>
              <a:rPr lang="hu-HU" altLang="hu-HU" sz="2800"/>
              <a:t>az </a:t>
            </a:r>
            <a:r>
              <a:rPr lang="da-DK" altLang="hu-HU" sz="2800"/>
              <a:t>érték </a:t>
            </a:r>
            <a:r>
              <a:rPr lang="da-DK" altLang="hu-HU" sz="2800" i="1"/>
              <a:t>verem</a:t>
            </a:r>
            <a:r>
              <a:rPr lang="da-DK" altLang="hu-HU" sz="2800"/>
              <a:t>be</a:t>
            </a:r>
            <a:r>
              <a:rPr lang="hu-HU" altLang="hu-HU" sz="2800"/>
              <a:t> tétele</a:t>
            </a:r>
            <a:r>
              <a:rPr lang="da-DK" altLang="hu-HU" sz="2800"/>
              <a:t> </a:t>
            </a:r>
            <a:r>
              <a:rPr lang="hu-HU" altLang="hu-HU" sz="2800"/>
              <a:t>közvetlenül a </a:t>
            </a:r>
            <a:r>
              <a:rPr lang="da-DK" altLang="hu-HU" sz="2800"/>
              <a:t>visszatérés</a:t>
            </a:r>
            <a:r>
              <a:rPr lang="hu-HU" altLang="hu-HU" sz="2800"/>
              <a:t> előtt</a:t>
            </a:r>
            <a:r>
              <a:rPr lang="da-DK" altLang="hu-HU" sz="2800"/>
              <a:t>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/>
              <a:t>A függvényt </a:t>
            </a:r>
            <a:r>
              <a:rPr lang="da-DK" altLang="hu-HU" sz="2800" i="1"/>
              <a:t>eljárás</a:t>
            </a:r>
            <a:r>
              <a:rPr lang="da-DK" altLang="hu-HU" sz="2800"/>
              <a:t>sá alakítva</a:t>
            </a:r>
            <a:r>
              <a:rPr lang="hu-HU" altLang="hu-HU" sz="2800"/>
              <a:t>:</a:t>
            </a:r>
            <a:endParaRPr lang="da-DK" altLang="hu-HU" sz="2800"/>
          </a:p>
          <a:p>
            <a:pPr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hu-HU" altLang="hu-HU" sz="2200">
                <a:latin typeface="Courier New" panose="02070309020205020404" pitchFamily="49" charset="0"/>
              </a:rPr>
              <a:t>Fakt(n):</a:t>
            </a:r>
            <a:br>
              <a:rPr lang="hu-HU" altLang="hu-HU" sz="2200">
                <a:latin typeface="Courier New" panose="02070309020205020404" pitchFamily="49" charset="0"/>
              </a:rPr>
            </a:br>
            <a:r>
              <a:rPr lang="hu-HU" altLang="hu-HU" sz="2200">
                <a:latin typeface="Courier New" panose="02070309020205020404" pitchFamily="49" charset="0"/>
              </a:rPr>
              <a:t>  Verembe(n)</a:t>
            </a:r>
            <a:br>
              <a:rPr lang="hu-HU" altLang="hu-HU" sz="2200">
                <a:latin typeface="Courier New" panose="02070309020205020404" pitchFamily="49" charset="0"/>
              </a:rPr>
            </a:br>
            <a:r>
              <a:rPr lang="hu-HU" altLang="hu-HU" sz="2200">
                <a:latin typeface="Courier New" panose="02070309020205020404" pitchFamily="49" charset="0"/>
              </a:rPr>
              <a:t>  Ha n=0 akkor f:=1 </a:t>
            </a:r>
            <a:br>
              <a:rPr lang="hu-HU" altLang="hu-HU" sz="2200">
                <a:latin typeface="Courier New" panose="02070309020205020404" pitchFamily="49" charset="0"/>
              </a:rPr>
            </a:br>
            <a:r>
              <a:rPr lang="hu-HU" altLang="hu-HU" sz="2200">
                <a:latin typeface="Courier New" panose="02070309020205020404" pitchFamily="49" charset="0"/>
              </a:rPr>
              <a:t>  különben Fakt(n-1); Veremből(f)</a:t>
            </a:r>
            <a:br>
              <a:rPr lang="hu-HU" altLang="hu-HU" sz="2200">
                <a:latin typeface="Courier New" panose="02070309020205020404" pitchFamily="49" charset="0"/>
              </a:rPr>
            </a:br>
            <a:r>
              <a:rPr lang="hu-HU" altLang="hu-HU" sz="2200">
                <a:latin typeface="Courier New" panose="02070309020205020404" pitchFamily="49" charset="0"/>
              </a:rPr>
              <a:t>           n:=Veremtető; f:=n*f</a:t>
            </a:r>
            <a:br>
              <a:rPr lang="hu-HU" altLang="hu-HU" sz="2200">
                <a:latin typeface="Courier New" panose="02070309020205020404" pitchFamily="49" charset="0"/>
              </a:rPr>
            </a:br>
            <a:r>
              <a:rPr lang="hu-HU" altLang="hu-HU" sz="2200">
                <a:latin typeface="Courier New" panose="02070309020205020404" pitchFamily="49" charset="0"/>
              </a:rPr>
              <a:t>  Veremből(n); Verembe(f)</a:t>
            </a:r>
            <a:br>
              <a:rPr lang="hu-HU" altLang="hu-HU" sz="2200">
                <a:latin typeface="Courier New" panose="02070309020205020404" pitchFamily="49" charset="0"/>
              </a:rPr>
            </a:br>
            <a:r>
              <a:rPr lang="hu-HU" altLang="hu-HU" sz="2200">
                <a:latin typeface="Courier New" panose="02070309020205020404" pitchFamily="49" charset="0"/>
              </a:rPr>
              <a:t>Eljárás vége.</a:t>
            </a:r>
            <a:endParaRPr lang="da-DK" altLang="hu-HU" sz="2200">
              <a:latin typeface="Courier New" panose="02070309020205020404" pitchFamily="49" charset="0"/>
            </a:endParaRPr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ED14633-4DBC-4CF0-8637-947A0CF073CF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85725"/>
            <a:ext cx="5832475" cy="1111250"/>
          </a:xfrm>
        </p:spPr>
        <p:txBody>
          <a:bodyPr/>
          <a:lstStyle/>
          <a:p>
            <a:r>
              <a:rPr lang="hu-HU" altLang="hu-HU" sz="4000" smtClean="0"/>
              <a:t>Problémák a rekurzióval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 dirty="0" smtClean="0"/>
              <a:t>Pl. Fibonacci-számoknál:</a:t>
            </a: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                                  </a:t>
            </a:r>
            <a:r>
              <a:rPr lang="hu-HU" altLang="hu-HU" sz="2800" dirty="0" err="1" smtClean="0"/>
              <a:t>Fib</a:t>
            </a:r>
            <a:r>
              <a:rPr lang="hu-HU" altLang="hu-HU" sz="2800" dirty="0" smtClean="0"/>
              <a:t>(n)		1 út vezet ide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None/>
            </a:pPr>
            <a:r>
              <a:rPr lang="hu-HU" altLang="hu-HU" sz="2800" dirty="0" smtClean="0"/>
              <a:t>               </a:t>
            </a:r>
            <a:r>
              <a:rPr lang="hu-HU" altLang="hu-HU" sz="2800" dirty="0" err="1" smtClean="0"/>
              <a:t>Fib</a:t>
            </a:r>
            <a:r>
              <a:rPr lang="hu-HU" altLang="hu-HU" sz="2800" dirty="0" smtClean="0"/>
              <a:t>(n-1)				</a:t>
            </a:r>
            <a:r>
              <a:rPr lang="hu-HU" altLang="hu-HU" sz="2800" dirty="0"/>
              <a:t>1 út vezet ide</a:t>
            </a: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None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                                 </a:t>
            </a:r>
            <a:r>
              <a:rPr lang="hu-HU" altLang="hu-HU" sz="2800" dirty="0" err="1" smtClean="0"/>
              <a:t>Fib</a:t>
            </a:r>
            <a:r>
              <a:rPr lang="hu-HU" altLang="hu-HU" sz="2800" dirty="0" smtClean="0"/>
              <a:t>(n-2)	2 út</a:t>
            </a:r>
            <a:r>
              <a:rPr lang="hu-HU" altLang="hu-HU" sz="2800" dirty="0"/>
              <a:t> vezet ide</a:t>
            </a: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None/>
            </a:pPr>
            <a:r>
              <a:rPr lang="hu-HU" altLang="hu-HU" sz="2800" dirty="0" smtClean="0"/>
              <a:t>      </a:t>
            </a:r>
            <a:r>
              <a:rPr lang="hu-HU" altLang="hu-HU" sz="2800" dirty="0" err="1" smtClean="0"/>
              <a:t>Fib</a:t>
            </a:r>
            <a:r>
              <a:rPr lang="hu-HU" altLang="hu-HU" sz="2800" dirty="0" smtClean="0"/>
              <a:t>(n-3)					3 út</a:t>
            </a:r>
            <a:r>
              <a:rPr lang="hu-HU" altLang="hu-HU" sz="2800" dirty="0"/>
              <a:t> vezet ide</a:t>
            </a: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None/>
            </a:pPr>
            <a:r>
              <a:rPr lang="hu-HU" altLang="hu-HU" sz="2800" dirty="0" smtClean="0"/>
              <a:t>                                        </a:t>
            </a:r>
            <a:r>
              <a:rPr lang="hu-HU" altLang="hu-HU" sz="2800" dirty="0" err="1" smtClean="0"/>
              <a:t>Fib</a:t>
            </a:r>
            <a:r>
              <a:rPr lang="hu-HU" altLang="hu-HU" sz="2800" dirty="0" smtClean="0"/>
              <a:t>(n-4)	</a:t>
            </a:r>
            <a:r>
              <a:rPr lang="hu-HU" altLang="hu-HU" sz="2800" dirty="0"/>
              <a:t>5 út vezet ide</a:t>
            </a: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None/>
            </a:pPr>
            <a:r>
              <a:rPr lang="hu-HU" altLang="hu-HU" sz="2800" dirty="0" smtClean="0"/>
              <a:t>      </a:t>
            </a:r>
            <a:r>
              <a:rPr lang="hu-HU" altLang="hu-HU" sz="2800" dirty="0" err="1" smtClean="0"/>
              <a:t>Fib</a:t>
            </a:r>
            <a:r>
              <a:rPr lang="hu-HU" altLang="hu-HU" sz="2800" dirty="0" smtClean="0"/>
              <a:t>(n-5)					8 út</a:t>
            </a:r>
            <a:r>
              <a:rPr lang="hu-HU" altLang="hu-HU" sz="2800" dirty="0"/>
              <a:t> vezet ide</a:t>
            </a:r>
            <a:endParaRPr lang="da-DK" altLang="hu-HU" sz="2800" dirty="0" smtClean="0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ED44EA6-9B93-467E-95A8-19D06E3F09F2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Rekurzió</a:t>
            </a:r>
            <a:endParaRPr lang="en-US" dirty="0"/>
          </a:p>
        </p:txBody>
      </p:sp>
      <p:cxnSp>
        <p:nvCxnSpPr>
          <p:cNvPr id="3" name="Egyenes összekötő nyíllal 2"/>
          <p:cNvCxnSpPr/>
          <p:nvPr/>
        </p:nvCxnSpPr>
        <p:spPr>
          <a:xfrm flipH="1">
            <a:off x="2267744" y="2276872"/>
            <a:ext cx="1008112" cy="2160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3635896" y="2276872"/>
            <a:ext cx="576064" cy="6480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476376" y="2924944"/>
            <a:ext cx="503336" cy="57606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2555776" y="2780928"/>
            <a:ext cx="1296144" cy="2880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 flipH="1">
            <a:off x="1979712" y="3212976"/>
            <a:ext cx="1872208" cy="43204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>
            <a:off x="4211960" y="3429000"/>
            <a:ext cx="0" cy="43204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 flipH="1">
            <a:off x="1403648" y="3861048"/>
            <a:ext cx="72727" cy="6480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1979712" y="3861048"/>
            <a:ext cx="1872208" cy="3600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H="1">
            <a:off x="1979712" y="4365104"/>
            <a:ext cx="2088232" cy="2880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5326612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85725"/>
            <a:ext cx="5832475" cy="1111250"/>
          </a:xfrm>
        </p:spPr>
        <p:txBody>
          <a:bodyPr/>
          <a:lstStyle/>
          <a:p>
            <a:r>
              <a:rPr lang="hu-HU" altLang="hu-HU" sz="4000" smtClean="0"/>
              <a:t>Problémák a rekurzióval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Bajok a rekurzióval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 smtClean="0"/>
              <a:t>Hely: nagyra dagadt veremméret.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 smtClean="0"/>
              <a:t>Idő:a vermelés adminisztrációs többletterhe,</a:t>
            </a:r>
            <a:r>
              <a:rPr lang="hu-HU" altLang="hu-HU" sz="2800" smtClean="0"/>
              <a:t>  </a:t>
            </a:r>
            <a:r>
              <a:rPr lang="da-DK" altLang="hu-HU" sz="2800" smtClean="0"/>
              <a:t>a többszörösen </a:t>
            </a:r>
            <a:r>
              <a:rPr lang="hu-HU" altLang="hu-HU" sz="2800" smtClean="0"/>
              <a:t/>
            </a:r>
            <a:br>
              <a:rPr lang="hu-HU" altLang="hu-HU" sz="2800" smtClean="0"/>
            </a:br>
            <a:r>
              <a:rPr lang="hu-HU" altLang="hu-HU" sz="2800" smtClean="0"/>
              <a:t>       </a:t>
            </a:r>
            <a:r>
              <a:rPr lang="da-DK" altLang="hu-HU" sz="2800" smtClean="0"/>
              <a:t>ismétlődő hívások.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800" smtClean="0"/>
              <a:t>Pl. Fibonacci-számoknál:</a:t>
            </a:r>
          </a:p>
          <a:p>
            <a:pPr marL="7175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400" smtClean="0"/>
              <a:t>r(N):=az N. </a:t>
            </a:r>
            <a:r>
              <a:rPr lang="da-DK" altLang="hu-HU" sz="2400" smtClean="0">
                <a:hlinkClick r:id="rId3"/>
              </a:rPr>
              <a:t>Fibonacci-szám</a:t>
            </a:r>
            <a:r>
              <a:rPr lang="da-DK" altLang="hu-HU" sz="2400" smtClean="0"/>
              <a:t> kiszámításához szükséges hívások száma</a:t>
            </a:r>
          </a:p>
          <a:p>
            <a:pPr marL="7175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400" smtClean="0"/>
              <a:t>r(0):=1, r(1):=1, r(i):=r(i-1)+r(i-2)+1</a:t>
            </a:r>
            <a:endParaRPr lang="da-DK" altLang="hu-HU" sz="2400" b="1" smtClean="0"/>
          </a:p>
          <a:p>
            <a:pPr marL="7175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400" b="1" i="1" smtClean="0">
                <a:solidFill>
                  <a:srgbClr val="FF3300"/>
                </a:solidFill>
              </a:rPr>
              <a:t>Állítás:</a:t>
            </a:r>
            <a:r>
              <a:rPr lang="da-DK" altLang="hu-HU" sz="2400" b="1" i="1" smtClean="0"/>
              <a:t> </a:t>
            </a:r>
            <a:br>
              <a:rPr lang="da-DK" altLang="hu-HU" sz="2400" b="1" i="1" smtClean="0"/>
            </a:br>
            <a:r>
              <a:rPr lang="da-DK" altLang="hu-HU" sz="2400" i="1" smtClean="0"/>
              <a:t>a) r(i)=F(i+1)+F(i)+F(i-1)-1  i&gt;1</a:t>
            </a:r>
            <a:br>
              <a:rPr lang="da-DK" altLang="hu-HU" sz="2400" i="1" smtClean="0"/>
            </a:br>
            <a:r>
              <a:rPr lang="da-DK" altLang="hu-HU" sz="2400" i="1" smtClean="0"/>
              <a:t>b) r(i)=2*F(i+1)-1</a:t>
            </a:r>
            <a:r>
              <a:rPr lang="hu-HU" altLang="hu-HU" sz="2400" i="1" smtClean="0"/>
              <a:t>, </a:t>
            </a:r>
            <a:r>
              <a:rPr lang="da-DK" altLang="hu-HU" sz="2400" i="1" smtClean="0"/>
              <a:t>ahol F(i)=az i. Fibonacci-szám.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AEBCBE6-598B-45CD-BDDA-FB4B7D93C97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BA6C0E9A-692A-47A3-9314-D5BA7C9F3825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25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85725"/>
            <a:ext cx="5832475" cy="1111250"/>
          </a:xfrm>
        </p:spPr>
        <p:txBody>
          <a:bodyPr/>
          <a:lstStyle/>
          <a:p>
            <a:r>
              <a:rPr lang="hu-HU" altLang="hu-HU" sz="4000" smtClean="0"/>
              <a:t>Korlátos memóriájú függvények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dirty="0" smtClean="0"/>
              <a:t>Korlátos memóriájú függvények</a:t>
            </a:r>
            <a:endParaRPr lang="da-DK" altLang="hu-HU" b="1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Ha egy rekurzív függvény </a:t>
            </a:r>
            <a:r>
              <a:rPr lang="da-DK" altLang="hu-HU" sz="2800" dirty="0" smtClean="0"/>
              <a:t>minden értéke valamely korábban kiszámolható értékb</a:t>
            </a:r>
            <a:r>
              <a:rPr lang="hu-HU" altLang="hu-HU" sz="2800" dirty="0" smtClean="0"/>
              <a:t>ő</a:t>
            </a:r>
            <a:r>
              <a:rPr lang="da-DK" altLang="hu-HU" sz="2800" dirty="0" smtClean="0"/>
              <a:t>l számolható, akkor némi memória</a:t>
            </a:r>
            <a:r>
              <a:rPr lang="hu-HU" altLang="hu-HU" sz="2800" dirty="0" smtClean="0"/>
              <a:t>-</a:t>
            </a:r>
            <a:r>
              <a:rPr lang="da-DK" altLang="hu-HU" sz="2800" dirty="0" smtClean="0"/>
              <a:t>felhasználással elkészíthet</a:t>
            </a:r>
            <a:r>
              <a:rPr lang="hu-HU" altLang="hu-HU" sz="2800" dirty="0" smtClean="0"/>
              <a:t>ő</a:t>
            </a:r>
            <a:r>
              <a:rPr lang="da-DK" altLang="hu-HU" sz="2800" dirty="0" smtClean="0"/>
              <a:t> a rekurzió</a:t>
            </a:r>
            <a:r>
              <a:rPr lang="hu-HU" altLang="hu-HU" sz="2800" dirty="0" smtClean="0"/>
              <a:t> </a:t>
            </a:r>
            <a:r>
              <a:rPr lang="da-DK" altLang="hu-HU" sz="2800" dirty="0" smtClean="0"/>
              <a:t>mentes változat, amelyben az egyes függvényértékeknek megfeleltetünk egy F(N) vektort. </a:t>
            </a: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A függvény általános formája</a:t>
            </a:r>
            <a:r>
              <a:rPr lang="hu-HU" altLang="hu-HU" sz="2800" dirty="0" smtClean="0"/>
              <a:t>: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800" dirty="0"/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800" dirty="0" smtClean="0"/>
          </a:p>
          <a:p>
            <a:pPr marL="0" indent="0">
              <a:spcBef>
                <a:spcPct val="10000"/>
              </a:spcBef>
              <a:spcAft>
                <a:spcPts val="300"/>
              </a:spcAft>
              <a:buNone/>
            </a:pPr>
            <a:r>
              <a:rPr lang="hu-HU" altLang="hu-HU" sz="2800" dirty="0" smtClean="0"/>
              <a:t>Nem </a:t>
            </a:r>
            <a:r>
              <a:rPr lang="hu-HU" altLang="hu-HU" sz="2800" dirty="0"/>
              <a:t>ilyen</a:t>
            </a:r>
            <a:r>
              <a:rPr lang="hu-HU" altLang="hu-HU" sz="2800" dirty="0" smtClean="0"/>
              <a:t>:</a:t>
            </a:r>
            <a:endParaRPr lang="da-DK" altLang="hu-HU" sz="2800" dirty="0"/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graphicFrame>
        <p:nvGraphicFramePr>
          <p:cNvPr id="5735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977222"/>
              </p:ext>
            </p:extLst>
          </p:nvPr>
        </p:nvGraphicFramePr>
        <p:xfrm>
          <a:off x="827088" y="4653136"/>
          <a:ext cx="557053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Equation" r:id="rId4" imgW="3365500" imgH="457200" progId="Equation.3">
                  <p:embed/>
                </p:oleObj>
              </mc:Choice>
              <mc:Fallback>
                <p:oleObj name="Equation" r:id="rId4" imgW="33655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653136"/>
                        <a:ext cx="557053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Rectangle 10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403374E-C7D1-427F-83C8-37147C05AA8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737544"/>
              </p:ext>
            </p:extLst>
          </p:nvPr>
        </p:nvGraphicFramePr>
        <p:xfrm>
          <a:off x="2123728" y="5523061"/>
          <a:ext cx="45259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r:id="rId6" imgW="3154680" imgH="649224" progId="">
                  <p:embed/>
                </p:oleObj>
              </mc:Choice>
              <mc:Fallback>
                <p:oleObj r:id="rId6" imgW="3154680" imgH="649224" progId="">
                  <p:embed/>
                  <p:pic>
                    <p:nvPicPr>
                      <p:cNvPr id="1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523061"/>
                        <a:ext cx="4525963" cy="9302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7F26D40D-868F-4395-94DB-98145167002B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26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85725"/>
            <a:ext cx="5689600" cy="1111250"/>
          </a:xfrm>
        </p:spPr>
        <p:txBody>
          <a:bodyPr/>
          <a:lstStyle/>
          <a:p>
            <a:r>
              <a:rPr lang="hu-HU" altLang="hu-HU" sz="4000" smtClean="0"/>
              <a:t>Korlátos memóriájú függvények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dirty="0" smtClean="0"/>
              <a:t>Korlátos memóriájú függvények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z="2400" dirty="0" smtClean="0">
                <a:latin typeface="Courier New" panose="02070309020205020404" pitchFamily="49" charset="0"/>
              </a:rPr>
              <a:t>f(N):</a:t>
            </a:r>
            <a:br>
              <a:rPr lang="da-DK" altLang="hu-HU" sz="2400" dirty="0" smtClean="0">
                <a:latin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Ha N&lt;K akkor </a:t>
            </a:r>
            <a:r>
              <a:rPr lang="da-DK" altLang="hu-HU" sz="24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f:=h(N)</a:t>
            </a:r>
            <a:r>
              <a:rPr lang="hu-HU" altLang="hu-HU" sz="2400" dirty="0" smtClean="0">
                <a:latin typeface="Courier New" panose="02070309020205020404" pitchFamily="49" charset="0"/>
              </a:rPr>
              <a:t/>
            </a:r>
            <a:br>
              <a:rPr lang="hu-HU" altLang="hu-HU" sz="2400" dirty="0" smtClean="0">
                <a:latin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</a:rPr>
              <a:t> </a:t>
            </a:r>
            <a:r>
              <a:rPr lang="da-DK" altLang="hu-HU" sz="2400" dirty="0" smtClean="0">
                <a:latin typeface="Courier New" panose="02070309020205020404" pitchFamily="49" charset="0"/>
              </a:rPr>
              <a:t> különben </a:t>
            </a:r>
            <a:r>
              <a:rPr lang="da-DK" altLang="hu-HU" sz="24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f:=g(f(N-1),...,f(N-K))</a:t>
            </a:r>
            <a:r>
              <a:rPr lang="hu-HU" altLang="hu-HU" sz="2400" dirty="0" smtClean="0">
                <a:latin typeface="Courier New" panose="02070309020205020404" pitchFamily="49" charset="0"/>
              </a:rPr>
              <a:t/>
            </a:r>
            <a:br>
              <a:rPr lang="hu-HU" altLang="hu-HU" sz="2400" dirty="0" smtClean="0">
                <a:latin typeface="Courier New" panose="02070309020205020404" pitchFamily="49" charset="0"/>
              </a:rPr>
            </a:br>
            <a:r>
              <a:rPr lang="da-DK" altLang="hu-HU" sz="2400" dirty="0" smtClean="0">
                <a:latin typeface="Courier New" panose="02070309020205020404" pitchFamily="49" charset="0"/>
              </a:rPr>
              <a:t>Függvény vége.</a:t>
            </a:r>
            <a:endParaRPr lang="hu-HU" altLang="hu-HU" sz="2400" dirty="0" smtClean="0">
              <a:latin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a-DK" altLang="hu-HU" sz="2800" dirty="0" smtClean="0"/>
              <a:t>Az ennek megfelel</a:t>
            </a:r>
            <a:r>
              <a:rPr lang="hu-HU" altLang="hu-HU" sz="2800" dirty="0" smtClean="0"/>
              <a:t>ő</a:t>
            </a:r>
            <a:r>
              <a:rPr lang="da-DK" altLang="hu-HU" sz="2800" dirty="0" smtClean="0"/>
              <a:t> vektoros változat:</a:t>
            </a:r>
            <a:endParaRPr lang="da-DK" altLang="hu-HU" sz="2800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a-DK" altLang="hu-HU" sz="2200" dirty="0" smtClean="0">
                <a:latin typeface="Courier New" panose="02070309020205020404" pitchFamily="49" charset="0"/>
              </a:rPr>
              <a:t>f(N):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Ciklus 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=0-tól K-1-ig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  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F(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):=h(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Ciklus vége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Ciklus 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=K-tól N-ig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  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F(</a:t>
            </a:r>
            <a:r>
              <a:rPr lang="hu-HU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):=g(F(</a:t>
            </a:r>
            <a:r>
              <a:rPr lang="hu-HU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-1),...,F(</a:t>
            </a:r>
            <a:r>
              <a:rPr lang="hu-HU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-K))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Ciklus vége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f:=F(N)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da-DK" altLang="hu-HU" sz="2200" dirty="0" smtClean="0">
                <a:latin typeface="Courier New" panose="02070309020205020404" pitchFamily="49" charset="0"/>
              </a:rPr>
              <a:t>Függvény vége.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5068929-53E8-4CC6-8DF6-A356EFC62B81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25A2272A-F94F-481A-B320-4ACA76AB4981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27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85725"/>
            <a:ext cx="5832475" cy="1111250"/>
          </a:xfrm>
        </p:spPr>
        <p:txBody>
          <a:bodyPr/>
          <a:lstStyle/>
          <a:p>
            <a:r>
              <a:rPr lang="hu-HU" altLang="hu-HU" sz="4000" smtClean="0"/>
              <a:t>Korlátos memóriájú függvények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dirty="0" smtClean="0"/>
              <a:t>Korlátos memóriájú függvények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Ez így természetesen nem hatékony tárolás, hiszen a rekurzív formulából látszik, hogy minden értékhez csak az őt megelőző K értékre van szükség. 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A hatékony megoldásban az alábbi ciklust kell átalakítani:</a:t>
            </a:r>
            <a:endParaRPr lang="da-DK" altLang="hu-HU" sz="2800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da-DK" altLang="hu-HU" sz="2200" dirty="0" smtClean="0">
                <a:latin typeface="Courier New" panose="02070309020205020404" pitchFamily="49" charset="0"/>
              </a:rPr>
              <a:t>Ciklus 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=K-tól N-ig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F(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):=g(F(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-1),...,F(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-K))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da-DK" altLang="hu-HU" sz="2200" dirty="0" smtClean="0">
                <a:latin typeface="Courier New" panose="02070309020205020404" pitchFamily="49" charset="0"/>
              </a:rPr>
              <a:t>Ciklus vége</a:t>
            </a:r>
            <a:endParaRPr lang="hu-HU" altLang="hu-HU" sz="2200" dirty="0" smtClean="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800" dirty="0" smtClean="0"/>
              <a:t>Lehet pl. </a:t>
            </a:r>
            <a:r>
              <a:rPr lang="hu-HU" altLang="hu-HU" sz="2200" dirty="0" smtClean="0">
                <a:latin typeface="Courier New" panose="02070309020205020404" pitchFamily="49" charset="0"/>
              </a:rPr>
              <a:t>F(i 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mod</a:t>
            </a:r>
            <a:r>
              <a:rPr lang="hu-HU" altLang="hu-HU" sz="2200" dirty="0" smtClean="0">
                <a:latin typeface="Courier New" panose="02070309020205020404" pitchFamily="49" charset="0"/>
              </a:rPr>
              <a:t> K):=g(F(K-1),...,F(0))</a:t>
            </a:r>
            <a:r>
              <a:rPr lang="hu-HU" altLang="hu-HU" sz="2800" dirty="0" smtClean="0"/>
              <a:t>, ha a g() függvény kiszámítása nem függ a paraméter sorrendtől.</a:t>
            </a:r>
            <a:endParaRPr lang="da-DK" altLang="hu-HU" sz="2800" dirty="0" smtClean="0"/>
          </a:p>
        </p:txBody>
      </p:sp>
      <p:sp>
        <p:nvSpPr>
          <p:cNvPr id="61446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61447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DA49646-48F1-4DB3-BB9C-1B6EE6244288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DDB07F9E-AFC9-4C6B-B1B9-BE8F1BDDDF0A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28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8175" y="85725"/>
            <a:ext cx="5616575" cy="1111250"/>
          </a:xfrm>
        </p:spPr>
        <p:txBody>
          <a:bodyPr/>
          <a:lstStyle/>
          <a:p>
            <a:r>
              <a:rPr lang="hu-HU" altLang="hu-HU" sz="4000" smtClean="0"/>
              <a:t>Korlátos memóriájú függvények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511175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dirty="0" smtClean="0"/>
              <a:t>Példa: Fibonacci-számok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800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800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(n):</a:t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Ha n=0 akkor 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:=0</a:t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különben ha n=1 akkor 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:=1 </a:t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különben 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:=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(n-1)+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(n-2)</a:t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Eljárás vége.</a:t>
            </a:r>
            <a:endParaRPr lang="hu-HU" altLang="hu-HU" sz="2200" b="1" dirty="0" smtClean="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(n):</a:t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F(0):=0; F(1):=1</a:t>
            </a:r>
            <a:endParaRPr lang="da-DK" altLang="hu-HU" sz="2200" dirty="0" smtClean="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Ciklus 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=</a:t>
            </a:r>
            <a:r>
              <a:rPr lang="hu-HU" altLang="hu-HU" sz="2200" dirty="0" smtClean="0">
                <a:latin typeface="Courier New" panose="02070309020205020404" pitchFamily="49" charset="0"/>
              </a:rPr>
              <a:t>2</a:t>
            </a:r>
            <a:r>
              <a:rPr lang="da-DK" altLang="hu-HU" sz="2200" dirty="0" smtClean="0">
                <a:latin typeface="Courier New" panose="02070309020205020404" pitchFamily="49" charset="0"/>
              </a:rPr>
              <a:t>-t</a:t>
            </a:r>
            <a:r>
              <a:rPr lang="hu-HU" altLang="hu-HU" sz="2200" dirty="0" smtClean="0">
                <a:latin typeface="Courier New" panose="02070309020205020404" pitchFamily="49" charset="0"/>
              </a:rPr>
              <a:t>ő</a:t>
            </a:r>
            <a:r>
              <a:rPr lang="da-DK" altLang="hu-HU" sz="2200" dirty="0" smtClean="0">
                <a:latin typeface="Courier New" panose="02070309020205020404" pitchFamily="49" charset="0"/>
              </a:rPr>
              <a:t>l </a:t>
            </a:r>
            <a:r>
              <a:rPr lang="hu-HU" altLang="hu-HU" sz="2200" dirty="0" smtClean="0">
                <a:latin typeface="Courier New" panose="02070309020205020404" pitchFamily="49" charset="0"/>
              </a:rPr>
              <a:t>n</a:t>
            </a:r>
            <a:r>
              <a:rPr lang="da-DK" altLang="hu-HU" sz="2200" dirty="0" smtClean="0">
                <a:latin typeface="Courier New" panose="02070309020205020404" pitchFamily="49" charset="0"/>
              </a:rPr>
              <a:t>-ig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F(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):=F(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-1)</a:t>
            </a:r>
            <a:r>
              <a:rPr lang="hu-HU" altLang="hu-HU" sz="2200" dirty="0" smtClean="0">
                <a:latin typeface="Courier New" panose="02070309020205020404" pitchFamily="49" charset="0"/>
              </a:rPr>
              <a:t>+</a:t>
            </a:r>
            <a:r>
              <a:rPr lang="da-DK" altLang="hu-HU" sz="2200" dirty="0" smtClean="0">
                <a:latin typeface="Courier New" panose="02070309020205020404" pitchFamily="49" charset="0"/>
              </a:rPr>
              <a:t>F(</a:t>
            </a:r>
            <a:r>
              <a:rPr lang="hu-HU" altLang="hu-HU" sz="2200" dirty="0" smtClean="0">
                <a:latin typeface="Courier New" panose="02070309020205020404" pitchFamily="49" charset="0"/>
              </a:rPr>
              <a:t>i</a:t>
            </a:r>
            <a:r>
              <a:rPr lang="da-DK" altLang="hu-HU" sz="2200" dirty="0" smtClean="0">
                <a:latin typeface="Courier New" panose="02070309020205020404" pitchFamily="49" charset="0"/>
              </a:rPr>
              <a:t>-</a:t>
            </a:r>
            <a:r>
              <a:rPr lang="hu-HU" altLang="hu-HU" sz="2200" dirty="0" smtClean="0">
                <a:latin typeface="Courier New" panose="02070309020205020404" pitchFamily="49" charset="0"/>
              </a:rPr>
              <a:t>2</a:t>
            </a:r>
            <a:r>
              <a:rPr lang="da-DK" altLang="hu-HU" sz="2200" dirty="0" smtClean="0">
                <a:latin typeface="Courier New" panose="02070309020205020404" pitchFamily="49" charset="0"/>
              </a:rPr>
              <a:t>)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Ciklus vége</a:t>
            </a:r>
            <a:r>
              <a:rPr lang="hu-HU" altLang="hu-HU" sz="2200" dirty="0" smtClean="0">
                <a:latin typeface="Courier New" panose="02070309020205020404" pitchFamily="49" charset="0"/>
              </a:rPr>
              <a:t/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200" dirty="0" smtClean="0">
                <a:latin typeface="Courier New" panose="02070309020205020404" pitchFamily="49" charset="0"/>
              </a:rPr>
              <a:t>:=F(n)</a:t>
            </a:r>
            <a:br>
              <a:rPr lang="hu-HU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Függvény vége.</a:t>
            </a: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63495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graphicFrame>
        <p:nvGraphicFramePr>
          <p:cNvPr id="63496" name="Object 9"/>
          <p:cNvGraphicFramePr>
            <a:graphicFrameLocks noChangeAspect="1"/>
          </p:cNvGraphicFramePr>
          <p:nvPr/>
        </p:nvGraphicFramePr>
        <p:xfrm>
          <a:off x="2484438" y="1916113"/>
          <a:ext cx="415290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r:id="rId4" imgW="2667000" imgH="533400" progId="">
                  <p:embed/>
                </p:oleObj>
              </mc:Choice>
              <mc:Fallback>
                <p:oleObj r:id="rId4" imgW="2667000" imgH="5334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916113"/>
                        <a:ext cx="4152900" cy="830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FFA5974F-6BA8-44C8-B812-C50F34D985D0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6E7277CA-32DC-48A6-880B-8810734458C6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29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85725"/>
            <a:ext cx="5689600" cy="1111250"/>
          </a:xfrm>
        </p:spPr>
        <p:txBody>
          <a:bodyPr/>
          <a:lstStyle/>
          <a:p>
            <a:r>
              <a:rPr lang="hu-HU" altLang="hu-HU" sz="4000" smtClean="0"/>
              <a:t>Korlátos memóriájú függvények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Példa: Fibonacci-számok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800" b="1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800" b="1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Helytakarékos megoldás:</a:t>
            </a:r>
            <a:endParaRPr lang="hu-HU" altLang="hu-HU" sz="2800" b="1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Fib(n):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F(0):=0; F(1):=1</a:t>
            </a:r>
            <a:endParaRPr lang="da-DK" altLang="hu-HU" sz="2200" smtClean="0"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</a:t>
            </a:r>
            <a:r>
              <a:rPr lang="hu-HU" altLang="hu-HU" sz="2200" smtClean="0">
                <a:latin typeface="Courier New" panose="02070309020205020404" pitchFamily="49" charset="0"/>
              </a:rPr>
              <a:t>i</a:t>
            </a:r>
            <a:r>
              <a:rPr lang="da-DK" altLang="hu-HU" sz="2200" smtClean="0">
                <a:latin typeface="Courier New" panose="02070309020205020404" pitchFamily="49" charset="0"/>
              </a:rPr>
              <a:t>=</a:t>
            </a:r>
            <a:r>
              <a:rPr lang="hu-HU" altLang="hu-HU" sz="2200" smtClean="0">
                <a:latin typeface="Courier New" panose="02070309020205020404" pitchFamily="49" charset="0"/>
              </a:rPr>
              <a:t>2</a:t>
            </a:r>
            <a:r>
              <a:rPr lang="da-DK" altLang="hu-HU" sz="2200" smtClean="0">
                <a:latin typeface="Courier New" panose="02070309020205020404" pitchFamily="49" charset="0"/>
              </a:rPr>
              <a:t>-t</a:t>
            </a:r>
            <a:r>
              <a:rPr lang="hu-HU" altLang="hu-HU" sz="2200" smtClean="0">
                <a:latin typeface="Courier New" panose="02070309020205020404" pitchFamily="49" charset="0"/>
              </a:rPr>
              <a:t>ő</a:t>
            </a:r>
            <a:r>
              <a:rPr lang="da-DK" altLang="hu-HU" sz="2200" smtClean="0">
                <a:latin typeface="Courier New" panose="02070309020205020404" pitchFamily="49" charset="0"/>
              </a:rPr>
              <a:t>l </a:t>
            </a:r>
            <a:r>
              <a:rPr lang="hu-HU" altLang="hu-HU" sz="2200" smtClean="0">
                <a:latin typeface="Courier New" panose="02070309020205020404" pitchFamily="49" charset="0"/>
              </a:rPr>
              <a:t>n</a:t>
            </a:r>
            <a:r>
              <a:rPr lang="da-DK" altLang="hu-HU" sz="2200" smtClean="0">
                <a:latin typeface="Courier New" panose="02070309020205020404" pitchFamily="49" charset="0"/>
              </a:rPr>
              <a:t>-ig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da-DK" altLang="hu-HU" sz="2200" smtClean="0">
                <a:latin typeface="Courier New" panose="02070309020205020404" pitchFamily="49" charset="0"/>
              </a:rPr>
              <a:t>F(</a:t>
            </a:r>
            <a:r>
              <a:rPr lang="hu-HU" altLang="hu-HU" sz="2200" smtClean="0">
                <a:latin typeface="Courier New" panose="02070309020205020404" pitchFamily="49" charset="0"/>
              </a:rPr>
              <a:t>i mod 2</a:t>
            </a:r>
            <a:r>
              <a:rPr lang="da-DK" altLang="hu-HU" sz="2200" smtClean="0">
                <a:latin typeface="Courier New" panose="02070309020205020404" pitchFamily="49" charset="0"/>
              </a:rPr>
              <a:t>):=F(</a:t>
            </a:r>
            <a:r>
              <a:rPr lang="hu-HU" altLang="hu-HU" sz="2200" smtClean="0">
                <a:latin typeface="Courier New" panose="02070309020205020404" pitchFamily="49" charset="0"/>
              </a:rPr>
              <a:t>0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r>
              <a:rPr lang="hu-HU" altLang="hu-HU" sz="2200" smtClean="0">
                <a:latin typeface="Courier New" panose="02070309020205020404" pitchFamily="49" charset="0"/>
              </a:rPr>
              <a:t>+</a:t>
            </a:r>
            <a:r>
              <a:rPr lang="da-DK" altLang="hu-HU" sz="2200" smtClean="0">
                <a:latin typeface="Courier New" panose="02070309020205020404" pitchFamily="49" charset="0"/>
              </a:rPr>
              <a:t>F(</a:t>
            </a:r>
            <a:r>
              <a:rPr lang="hu-HU" altLang="hu-HU" sz="2200" smtClean="0">
                <a:latin typeface="Courier New" panose="02070309020205020404" pitchFamily="49" charset="0"/>
              </a:rPr>
              <a:t>1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Fib:=F(n mod 2)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Függvény vége.</a:t>
            </a:r>
          </a:p>
        </p:txBody>
      </p:sp>
      <p:sp>
        <p:nvSpPr>
          <p:cNvPr id="65542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65543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graphicFrame>
        <p:nvGraphicFramePr>
          <p:cNvPr id="65544" name="Object 9"/>
          <p:cNvGraphicFramePr>
            <a:graphicFrameLocks noChangeAspect="1"/>
          </p:cNvGraphicFramePr>
          <p:nvPr/>
        </p:nvGraphicFramePr>
        <p:xfrm>
          <a:off x="3492500" y="1916113"/>
          <a:ext cx="415290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4" r:id="rId4" imgW="2667000" imgH="533400" progId="">
                  <p:embed/>
                </p:oleObj>
              </mc:Choice>
              <mc:Fallback>
                <p:oleObj r:id="rId4" imgW="2667000" imgH="5334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1916113"/>
                        <a:ext cx="4152900" cy="830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E0E08C1-1EBF-41D0-8243-7C40DC541B56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29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08E0741A-B8DD-4EDD-9CFD-04AA6597FF59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3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341438"/>
            <a:ext cx="8857109" cy="5040312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dirty="0" smtClean="0"/>
              <a:t>K</a:t>
            </a:r>
            <a:r>
              <a:rPr lang="da-DK" altLang="hu-HU" b="1" dirty="0" smtClean="0"/>
              <a:t>lasszikus példák</a:t>
            </a:r>
            <a:endParaRPr lang="hu-HU" altLang="hu-HU" b="1" dirty="0" smtClean="0"/>
          </a:p>
          <a:p>
            <a:pPr marL="285750" lvl="1">
              <a:spcBef>
                <a:spcPct val="10000"/>
              </a:spcBef>
              <a:spcAft>
                <a:spcPts val="300"/>
              </a:spcAft>
            </a:pPr>
            <a:r>
              <a:rPr lang="da-DK" altLang="hu-HU" dirty="0"/>
              <a:t>Binomiális</a:t>
            </a:r>
            <a:r>
              <a:rPr lang="da-DK" altLang="hu-HU" dirty="0" smtClean="0"/>
              <a:t> számok:</a:t>
            </a:r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endParaRPr lang="hu-HU" altLang="hu-HU" dirty="0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endParaRPr lang="hu-HU" altLang="hu-HU" dirty="0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endParaRPr lang="hu-HU" altLang="hu-HU" dirty="0" smtClean="0"/>
          </a:p>
          <a:p>
            <a:pPr marL="285750" lvl="1">
              <a:spcBef>
                <a:spcPct val="10000"/>
              </a:spcBef>
              <a:spcAft>
                <a:spcPts val="300"/>
              </a:spcAft>
            </a:pPr>
            <a:r>
              <a:rPr lang="hu-HU" altLang="hu-HU" dirty="0" smtClean="0"/>
              <a:t>McCarthy-féle 91-es függvény</a:t>
            </a:r>
            <a:r>
              <a:rPr lang="da-DK" altLang="hu-HU" dirty="0" smtClean="0"/>
              <a:t>:</a:t>
            </a:r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dirty="0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dirty="0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dirty="0" smtClean="0"/>
              <a:t>	Értéke 91 lesz, minden 100-nál kisebb n-re.</a:t>
            </a:r>
          </a:p>
        </p:txBody>
      </p:sp>
      <p:graphicFrame>
        <p:nvGraphicFramePr>
          <p:cNvPr id="1024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208372"/>
              </p:ext>
            </p:extLst>
          </p:nvPr>
        </p:nvGraphicFramePr>
        <p:xfrm>
          <a:off x="539552" y="2349500"/>
          <a:ext cx="4932363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r:id="rId4" imgW="3163824" imgH="557784" progId="">
                  <p:embed/>
                </p:oleObj>
              </mc:Choice>
              <mc:Fallback>
                <p:oleObj r:id="rId4" imgW="3163824" imgH="557784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-1138"/>
                      <a:stretch>
                        <a:fillRect/>
                      </a:stretch>
                    </p:blipFill>
                    <p:spPr bwMode="auto">
                      <a:xfrm>
                        <a:off x="539552" y="2349500"/>
                        <a:ext cx="4932363" cy="8620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027259"/>
              </p:ext>
            </p:extLst>
          </p:nvPr>
        </p:nvGraphicFramePr>
        <p:xfrm>
          <a:off x="611560" y="3213100"/>
          <a:ext cx="49736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r:id="rId6" imgW="2801112" imgH="533400" progId="">
                  <p:embed/>
                </p:oleObj>
              </mc:Choice>
              <mc:Fallback>
                <p:oleObj r:id="rId6" imgW="2801112" imgH="5334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-15422"/>
                      <a:stretch>
                        <a:fillRect/>
                      </a:stretch>
                    </p:blipFill>
                    <p:spPr bwMode="auto">
                      <a:xfrm>
                        <a:off x="611560" y="3213100"/>
                        <a:ext cx="4973638" cy="8207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4"/>
          <p:cNvGraphicFramePr>
            <a:graphicFrameLocks noChangeAspect="1"/>
          </p:cNvGraphicFramePr>
          <p:nvPr/>
        </p:nvGraphicFramePr>
        <p:xfrm>
          <a:off x="1619250" y="4581525"/>
          <a:ext cx="40322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8" imgW="2349500" imgH="457200" progId="Equation.3">
                  <p:embed/>
                </p:oleObj>
              </mc:Choice>
              <mc:Fallback>
                <p:oleObj name="Equation" r:id="rId8" imgW="23495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581525"/>
                        <a:ext cx="40322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C43277D-0FCC-42EB-B3EC-74658F350A6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pic>
        <p:nvPicPr>
          <p:cNvPr id="11" name="Picture 40" descr="A Pascal-háromszög és az (a+b)ⁿ kapcsolata – Matematika Segítő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182" y="2043795"/>
            <a:ext cx="3702817" cy="232130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85725"/>
            <a:ext cx="5689600" cy="1111250"/>
          </a:xfrm>
        </p:spPr>
        <p:txBody>
          <a:bodyPr/>
          <a:lstStyle/>
          <a:p>
            <a:r>
              <a:rPr lang="hu-HU" altLang="hu-HU" sz="4000" smtClean="0"/>
              <a:t>Rekurzió memorizálással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dirty="0" smtClean="0"/>
              <a:t>Megoldási ötlet: amit már kiszámoltunk egyszer, azt ne számoljuk újra! Tároljuk a már kiszámolt értékeket, s ha szükségünk van rájuk, használjuk fel őket!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dirty="0" smtClean="0"/>
              <a:t>A megoldásban F(i)</a:t>
            </a:r>
            <a:r>
              <a:rPr lang="hu-HU" altLang="hu-HU" dirty="0" smtClean="0">
                <a:sym typeface="Symbol" panose="05050102010706020507" pitchFamily="18" charset="2"/>
              </a:rPr>
              <a:t>0 jelenti, ha már kiszámoltuk az i-</a:t>
            </a:r>
            <a:r>
              <a:rPr lang="hu-HU" altLang="hu-HU" dirty="0" err="1" smtClean="0">
                <a:sym typeface="Symbol" panose="05050102010706020507" pitchFamily="18" charset="2"/>
              </a:rPr>
              <a:t>edik</a:t>
            </a:r>
            <a:r>
              <a:rPr lang="hu-HU" altLang="hu-HU" dirty="0" smtClean="0">
                <a:sym typeface="Symbol" panose="05050102010706020507" pitchFamily="18" charset="2"/>
              </a:rPr>
              <a:t> Fibonacci számot.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000" dirty="0" smtClean="0">
                <a:latin typeface="Courier New" panose="02070309020205020404" pitchFamily="49" charset="0"/>
              </a:rPr>
              <a:t>(N):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dirty="0" smtClean="0">
                <a:latin typeface="Courier New" panose="02070309020205020404" pitchFamily="49" charset="0"/>
              </a:rPr>
              <a:t>  Ha F(N)&lt;0 akkor </a:t>
            </a:r>
            <a:r>
              <a:rPr lang="hu-HU" altLang="hu-HU" sz="20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ha N&lt;2 akkor F(N):=N</a:t>
            </a:r>
            <a:br>
              <a:rPr lang="hu-HU" altLang="hu-HU" sz="2000" dirty="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0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                      különben F(N):=</a:t>
            </a:r>
            <a:r>
              <a:rPr lang="hu-HU" altLang="hu-HU" sz="20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Fib</a:t>
            </a:r>
            <a:r>
              <a:rPr lang="hu-HU" altLang="hu-HU" sz="20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(N-1)+</a:t>
            </a:r>
            <a:r>
              <a:rPr lang="hu-HU" altLang="hu-HU" sz="2000" dirty="0" err="1" smtClean="0">
                <a:solidFill>
                  <a:srgbClr val="FF0000"/>
                </a:solidFill>
                <a:latin typeface="Courier New" panose="02070309020205020404" pitchFamily="49" charset="0"/>
              </a:rPr>
              <a:t>Fib</a:t>
            </a:r>
            <a:r>
              <a:rPr lang="hu-HU" altLang="hu-HU" sz="20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(N-2)</a:t>
            </a:r>
            <a:r>
              <a:rPr lang="hu-HU" altLang="hu-HU" sz="2000" dirty="0" smtClean="0">
                <a:latin typeface="Courier New" panose="02070309020205020404" pitchFamily="49" charset="0"/>
              </a:rPr>
              <a:t/>
            </a:r>
            <a:br>
              <a:rPr lang="hu-HU" altLang="hu-HU" sz="2000" dirty="0" smtClean="0">
                <a:latin typeface="Courier New" panose="02070309020205020404" pitchFamily="49" charset="0"/>
              </a:rPr>
            </a:br>
            <a:r>
              <a:rPr lang="hu-HU" altLang="hu-HU" sz="2000" dirty="0" smtClean="0">
                <a:latin typeface="Courier New" panose="02070309020205020404" pitchFamily="49" charset="0"/>
              </a:rPr>
              <a:t>  </a:t>
            </a:r>
            <a:r>
              <a:rPr lang="hu-HU" altLang="hu-HU" sz="2000" dirty="0" err="1" smtClean="0">
                <a:latin typeface="Courier New" panose="02070309020205020404" pitchFamily="49" charset="0"/>
              </a:rPr>
              <a:t>Fib</a:t>
            </a:r>
            <a:r>
              <a:rPr lang="hu-HU" altLang="hu-HU" sz="2000" dirty="0" smtClean="0">
                <a:latin typeface="Courier New" panose="02070309020205020404" pitchFamily="49" charset="0"/>
              </a:rPr>
              <a:t>:=F(N)</a:t>
            </a:r>
            <a:br>
              <a:rPr lang="hu-HU" altLang="hu-HU" sz="2000" dirty="0" smtClean="0">
                <a:latin typeface="Courier New" panose="02070309020205020404" pitchFamily="49" charset="0"/>
              </a:rPr>
            </a:br>
            <a:r>
              <a:rPr lang="hu-HU" altLang="hu-HU" sz="2000" dirty="0" smtClean="0">
                <a:latin typeface="Courier New" panose="02070309020205020404" pitchFamily="49" charset="0"/>
              </a:rPr>
              <a:t>Függvény vége.</a:t>
            </a:r>
            <a:endParaRPr lang="da-DK" altLang="hu-HU" sz="2000" dirty="0" smtClean="0">
              <a:latin typeface="Courier New" panose="02070309020205020404" pitchFamily="49" charset="0"/>
            </a:endParaRP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536F4E2-D524-4B5E-85A2-86CB06A5A708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3713" y="85725"/>
            <a:ext cx="5761037" cy="1111250"/>
          </a:xfrm>
        </p:spPr>
        <p:txBody>
          <a:bodyPr/>
          <a:lstStyle/>
          <a:p>
            <a:r>
              <a:rPr lang="hu-HU" altLang="hu-HU" sz="4000" smtClean="0"/>
              <a:t>Rekurzió memorizálással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mtClean="0"/>
              <a:t>Binomiális együtthatók számolása</a:t>
            </a:r>
            <a:r>
              <a:rPr lang="hu-HU" altLang="hu-HU" smtClean="0">
                <a:sym typeface="Symbol" panose="05050102010706020507" pitchFamily="18" charset="2"/>
              </a:rPr>
              <a:t>.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smtClean="0">
                <a:latin typeface="Courier New" panose="02070309020205020404" pitchFamily="49" charset="0"/>
              </a:rPr>
              <a:t>Bin(N,K):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smtClean="0">
                <a:latin typeface="Courier New" panose="02070309020205020404" pitchFamily="49" charset="0"/>
              </a:rPr>
              <a:t>  Ha N=0 vagy N=K akkor Bin:=1</a:t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  különben Bin:=Bin(N-1,K-1)+Bin(N-1,K)</a:t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Függvény vége.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mtClean="0"/>
              <a:t>Ugyanez memorizálással: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smtClean="0">
                <a:latin typeface="Courier New" panose="02070309020205020404" pitchFamily="49" charset="0"/>
              </a:rPr>
              <a:t>Bin(N,K):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smtClean="0">
                <a:latin typeface="Courier New" panose="02070309020205020404" pitchFamily="49" charset="0"/>
              </a:rPr>
              <a:t>  Ha B(N,K)&lt;</a:t>
            </a: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0 akkor 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</a:t>
            </a:r>
            <a:r>
              <a:rPr lang="hu-HU" altLang="hu-HU" sz="2000" smtClean="0">
                <a:solidFill>
                  <a:srgbClr val="FF0000"/>
                </a:solidFill>
                <a:latin typeface="Courier New" panose="02070309020205020404" pitchFamily="49" charset="0"/>
              </a:rPr>
              <a:t>Ha N=0 vagy N=K akkor B(N,K):=1</a:t>
            </a:r>
            <a:br>
              <a:rPr lang="hu-HU" altLang="hu-HU" sz="20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000" smtClean="0">
                <a:solidFill>
                  <a:srgbClr val="FF0000"/>
                </a:solidFill>
                <a:latin typeface="Courier New" panose="02070309020205020404" pitchFamily="49" charset="0"/>
              </a:rPr>
              <a:t>    különben B(N,K):=Bin(N-1,K-1)+Bin(N-1,K)</a:t>
            </a:r>
            <a:r>
              <a:rPr lang="hu-HU" altLang="hu-HU" sz="2000" smtClean="0">
                <a:latin typeface="Courier New" panose="02070309020205020404" pitchFamily="49" charset="0"/>
              </a:rPr>
              <a:t/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  Elágazás vége</a:t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  Bin:=B(N,K)</a:t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Függvény vége.</a:t>
            </a:r>
          </a:p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da-DK" altLang="hu-HU" sz="2000" smtClean="0">
              <a:latin typeface="Courier New" panose="02070309020205020404" pitchFamily="49" charset="0"/>
            </a:endParaRPr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7FBE284-8E85-443D-97CB-1F407F371D0E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71683" name="Rectangle 26"/>
          <p:cNvSpPr>
            <a:spLocks noChangeArrowheads="1"/>
          </p:cNvSpPr>
          <p:nvPr/>
        </p:nvSpPr>
        <p:spPr bwMode="auto">
          <a:xfrm>
            <a:off x="179388" y="1340768"/>
            <a:ext cx="8785225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128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 dirty="0" err="1"/>
              <a:t>Oszd</a:t>
            </a:r>
            <a:r>
              <a:rPr lang="hu-HU" altLang="hu-HU" b="1" dirty="0"/>
              <a:t> meg és uralkodj!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800" dirty="0"/>
              <a:t>Több részfeladatra bontás, amelyek hasonlóan oldhatók meg, lépései:</a:t>
            </a:r>
          </a:p>
          <a:p>
            <a:pPr lvl="1"/>
            <a:r>
              <a:rPr lang="hu-HU" altLang="hu-HU" dirty="0"/>
              <a:t>a triviális eset (amikor nincs rekurzív hívás)</a:t>
            </a:r>
          </a:p>
          <a:p>
            <a:pPr lvl="1"/>
            <a:r>
              <a:rPr lang="hu-HU" altLang="hu-HU" dirty="0"/>
              <a:t>felosztás (megadjuk a részfeladatokat, amikre a feladat lebontható)</a:t>
            </a:r>
          </a:p>
          <a:p>
            <a:pPr lvl="1"/>
            <a:r>
              <a:rPr lang="hu-HU" altLang="hu-HU" dirty="0"/>
              <a:t>uralkodás (rekurzívan megoldjuk az egyes részfeladatokat)</a:t>
            </a:r>
          </a:p>
          <a:p>
            <a:pPr lvl="1"/>
            <a:r>
              <a:rPr lang="hu-HU" altLang="hu-HU" dirty="0"/>
              <a:t>összevonás (az egyes részfeladatok megoldásából előállítjuk az eredeti feladat megoldását)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4BAA593-76FD-4BF7-A7DF-30A3A297C2D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483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Ezek alapján a következőképpen fogunk gondolkodni:</a:t>
            </a:r>
          </a:p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•	Mi az általános feladat alakja? Mik a paraméterei? Ebből kapjuk meg a rekurzív eljárásunk specifikációját.</a:t>
            </a:r>
          </a:p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•	Milyen paraméterértékekre kapjuk a konkrét feladatot? Ezekre fogjuk meghívni kezdetben az eljárást!</a:t>
            </a:r>
          </a:p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•	Mi a leállás (triviális eset) feltétele? Hogyan oldható meg ilyenkor a feladat?</a:t>
            </a:r>
          </a:p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•	Hogyan vezethető vissza a feladat hasonló, de egyszerűbb részfeladatokra? Hány részfeladatra vezethető vissza?</a:t>
            </a:r>
          </a:p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endParaRPr lang="hu-HU" sz="2800" dirty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931DD36-1471-4559-8BE8-A73C8FD37A13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73733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2419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•	Melyek ilyenkor az általános feladat részfeladatainak a paraméterei? Ezekkel kell majd meghívni a rekurzív eljárást!</a:t>
            </a:r>
          </a:p>
          <a:p>
            <a:pPr marL="3556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•	Hogyan építhető fel a részfeladatok megoldásaiból az általános feladat megoldása?</a:t>
            </a:r>
          </a:p>
          <a:p>
            <a:pPr marL="812800" lvl="1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endParaRPr lang="hu-HU" sz="2800" dirty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091F021F-F94F-401D-93A9-69C826FB27EA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75781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/>
              <a:t>Gyorsrendezés (quicksort):</a:t>
            </a:r>
          </a:p>
          <a:p>
            <a:r>
              <a:rPr lang="hu-HU" altLang="hu-HU" sz="2800"/>
              <a:t>felbontás: X</a:t>
            </a:r>
            <a:r>
              <a:rPr lang="hu-HU" altLang="hu-HU" sz="2800" baseline="-25000"/>
              <a:t>1</a:t>
            </a:r>
            <a:r>
              <a:rPr lang="hu-HU" altLang="hu-HU" sz="2800"/>
              <a:t>, ... , X</a:t>
            </a:r>
            <a:r>
              <a:rPr lang="hu-HU" altLang="hu-HU" sz="2800" baseline="-25000"/>
              <a:t>k-1 </a:t>
            </a:r>
            <a:r>
              <a:rPr lang="hu-HU" altLang="hu-HU" sz="2800"/>
              <a:t> X</a:t>
            </a:r>
            <a:r>
              <a:rPr lang="hu-HU" altLang="hu-HU" sz="2800" baseline="-25000"/>
              <a:t>k</a:t>
            </a:r>
            <a:r>
              <a:rPr lang="hu-HU" altLang="hu-HU" sz="2800"/>
              <a:t> X</a:t>
            </a:r>
            <a:r>
              <a:rPr lang="hu-HU" altLang="hu-HU" sz="2800" baseline="-25000"/>
              <a:t>k+1,</a:t>
            </a:r>
            <a:r>
              <a:rPr lang="hu-HU" altLang="hu-HU" sz="2800"/>
              <a:t> ... , X</a:t>
            </a:r>
            <a:r>
              <a:rPr lang="hu-HU" altLang="hu-HU" sz="2800" baseline="-25000"/>
              <a:t>n    </a:t>
            </a:r>
            <a:r>
              <a:rPr lang="hu-HU" altLang="hu-HU" sz="2800"/>
              <a:t>szétválogatás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			ahol </a:t>
            </a:r>
            <a:r>
              <a:rPr lang="hu-HU" altLang="hu-HU" sz="2800">
                <a:sym typeface="Symbol" panose="05050102010706020507" pitchFamily="18" charset="2"/>
              </a:rPr>
              <a:t></a:t>
            </a:r>
            <a:r>
              <a:rPr lang="hu-HU" altLang="hu-HU" sz="2800"/>
              <a:t>i,j (1≤i&lt;k; k&lt;j≤n): X</a:t>
            </a:r>
            <a:r>
              <a:rPr lang="hu-HU" altLang="hu-HU" sz="2800" baseline="-25000"/>
              <a:t>i</a:t>
            </a:r>
            <a:r>
              <a:rPr lang="hu-HU" altLang="hu-HU" sz="2800"/>
              <a:t>≤X</a:t>
            </a:r>
            <a:r>
              <a:rPr lang="hu-HU" altLang="hu-HU" sz="2800" baseline="-25000"/>
              <a:t>j</a:t>
            </a:r>
            <a:endParaRPr lang="hu-HU" altLang="hu-HU" sz="2800"/>
          </a:p>
          <a:p>
            <a:r>
              <a:rPr lang="hu-HU" altLang="hu-HU" sz="2800"/>
              <a:t>uralkodás: mindkét részt ugyanazzal a módszerrel felbont-juk két részre, rekurzívan</a:t>
            </a:r>
          </a:p>
          <a:p>
            <a:r>
              <a:rPr lang="hu-HU" altLang="hu-HU" sz="2800"/>
              <a:t>összevonás: automatikusan történik a helyben szétválogatás miatt</a:t>
            </a:r>
          </a:p>
          <a:p>
            <a:r>
              <a:rPr lang="hu-HU" altLang="hu-HU" sz="2800"/>
              <a:t>triviális eset: n</a:t>
            </a:r>
            <a:r>
              <a:rPr lang="hu-HU" altLang="hu-HU" sz="2800">
                <a:sym typeface="Symbol" panose="05050102010706020507" pitchFamily="18" charset="2"/>
              </a:rPr>
              <a:t>1</a:t>
            </a:r>
            <a:endParaRPr lang="hu-HU" altLang="hu-HU" sz="2800"/>
          </a:p>
        </p:txBody>
      </p:sp>
      <p:sp>
        <p:nvSpPr>
          <p:cNvPr id="7" name="Téglalap 6"/>
          <p:cNvSpPr/>
          <p:nvPr/>
        </p:nvSpPr>
        <p:spPr>
          <a:xfrm>
            <a:off x="1835150" y="2060575"/>
            <a:ext cx="1728788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995738" y="2060575"/>
            <a:ext cx="1800225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1B5010F-15B8-4D8B-8C9E-30184AA3FD30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77831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/>
              <a:t>Gyorsrendezés (quicksort):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Quick(E,U):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Szétválogatás(E,U,K)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Ha E&lt;K-1 akkor Quick(E,K-1)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Ha k+1&lt;U akkor Quick(K+1,U)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22F6F31-2804-4E41-85DF-D89EBED87B9A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79877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F96EE6F2-8234-423B-BB65-3AE20E70AC42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37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68413"/>
            <a:ext cx="8713788" cy="5040312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mtClean="0"/>
              <a:t>Gyors</a:t>
            </a:r>
            <a:r>
              <a:rPr lang="da-DK" altLang="hu-HU" smtClean="0"/>
              <a:t>rendezés</a:t>
            </a:r>
            <a:r>
              <a:rPr lang="hu-HU" altLang="hu-HU" smtClean="0"/>
              <a:t> (quick sort):</a:t>
            </a:r>
          </a:p>
        </p:txBody>
      </p:sp>
      <p:pic>
        <p:nvPicPr>
          <p:cNvPr id="81925" name="Picture 7" descr="ABR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6"/>
          <a:stretch>
            <a:fillRect/>
          </a:stretch>
        </p:blipFill>
        <p:spPr bwMode="auto">
          <a:xfrm>
            <a:off x="1116013" y="1976438"/>
            <a:ext cx="7019925" cy="3613150"/>
          </a:xfrm>
          <a:prstGeom prst="rect">
            <a:avLst/>
          </a:prstGeom>
          <a:noFill/>
          <a:ln>
            <a:noFill/>
          </a:ln>
          <a:effectLst>
            <a:outerShdw dist="107763" dir="135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668A9D5B-E0C6-46C2-922C-7C56A2DC9968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8192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1D3B8F3D-8F17-4BF0-90BA-3FEB7B906E50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38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Gyorsrendezés: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b="1" smtClean="0"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latin typeface="Courier New" panose="02070309020205020404" pitchFamily="49" charset="0"/>
              </a:rPr>
              <a:t>(A,e,v):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Szétválogat(A,e,v,k)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hu-HU" altLang="hu-HU" sz="2200" i="1" smtClean="0">
                <a:latin typeface="Courier New" panose="02070309020205020404" pitchFamily="49" charset="0"/>
              </a:rPr>
              <a:t>Rendezés</a:t>
            </a:r>
            <a:r>
              <a:rPr lang="hu-HU" altLang="hu-HU" sz="2200" smtClean="0">
                <a:latin typeface="Courier New" panose="02070309020205020404" pitchFamily="49" charset="0"/>
              </a:rPr>
              <a:t>(A,e,k-1)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hu-HU" altLang="hu-HU" sz="2200" i="1" smtClean="0">
                <a:latin typeface="Courier New" panose="02070309020205020404" pitchFamily="49" charset="0"/>
              </a:rPr>
              <a:t>Rendezés</a:t>
            </a:r>
            <a:r>
              <a:rPr lang="hu-HU" altLang="hu-HU" sz="2200" smtClean="0">
                <a:latin typeface="Courier New" panose="02070309020205020404" pitchFamily="49" charset="0"/>
              </a:rPr>
              <a:t>(A,k+1,v)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i="1" smtClean="0">
                <a:latin typeface="Courier New" panose="02070309020205020404" pitchFamily="49" charset="0"/>
              </a:rPr>
              <a:t>Rendezés</a:t>
            </a:r>
            <a:r>
              <a:rPr lang="hu-HU" altLang="hu-HU" sz="2200" smtClean="0">
                <a:latin typeface="Courier New" panose="02070309020205020404" pitchFamily="49" charset="0"/>
              </a:rPr>
              <a:t>(A,e,v):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v-e&gt;0 akkor </a:t>
            </a:r>
            <a:r>
              <a:rPr lang="hu-HU" altLang="hu-HU" sz="2200" b="1" smtClean="0"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latin typeface="Courier New" panose="02070309020205020404" pitchFamily="49" charset="0"/>
              </a:rPr>
              <a:t>(A,e,v)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b="1" smtClean="0"/>
              <a:t>Közvetlen rekurzió</a:t>
            </a:r>
            <a:r>
              <a:rPr lang="hu-HU" altLang="hu-HU" sz="2800" smtClean="0"/>
              <a:t>: Az A eljárás saját magát hívja.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b="1" smtClean="0"/>
              <a:t>Közvetett rekurzió</a:t>
            </a:r>
            <a:r>
              <a:rPr lang="hu-HU" altLang="hu-HU" sz="2800" smtClean="0"/>
              <a:t>: A hívja B-t, B hívja A-t.</a:t>
            </a:r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EF28C84C-DCA7-4591-8A9D-FA2717EDAD78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83975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F2D3CEB7-6A83-414F-B289-36EF7265FBBB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39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Szétválogatás helyben: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000" smtClean="0">
                <a:latin typeface="Courier New" panose="02070309020205020404" pitchFamily="49" charset="0"/>
              </a:rPr>
              <a:t>Szétválogat(A,e,v,k):</a:t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  i:=e; j:=v; y:=A(e)</a:t>
            </a:r>
            <a:br>
              <a:rPr lang="hu-HU" altLang="hu-HU" sz="2000" smtClean="0">
                <a:latin typeface="Courier New" panose="02070309020205020404" pitchFamily="49" charset="0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  Ciklus amíg i&lt;</a:t>
            </a: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j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Ciklus amíg </a:t>
            </a:r>
            <a:r>
              <a:rPr lang="hu-HU" altLang="hu-HU" sz="2000" smtClean="0">
                <a:latin typeface="Courier New" panose="02070309020205020404" pitchFamily="49" charset="0"/>
              </a:rPr>
              <a:t>i</a:t>
            </a: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&lt;j és A(j)y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  j:=j-1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Ciklus vége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Ha i&lt;j akkor A(i):=A(j); j:=j-1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        Ciklus amíg </a:t>
            </a:r>
            <a:r>
              <a:rPr lang="hu-HU" altLang="hu-HU" sz="2000" smtClean="0">
                <a:latin typeface="Courier New" panose="02070309020205020404" pitchFamily="49" charset="0"/>
              </a:rPr>
              <a:t>i&lt;</a:t>
            </a: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j és A(i)y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          i:=i+1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        Ciklus vége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          Ha i&lt;j akkor A(j):=A(i); i:=i+1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Ciklus vége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  <a:t>  A(i):=y; k:=i</a:t>
            </a:r>
            <a:br>
              <a:rPr lang="hu-HU" altLang="hu-HU" sz="2000" smtClean="0">
                <a:latin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000" smtClean="0">
                <a:latin typeface="Courier New" panose="02070309020205020404" pitchFamily="49" charset="0"/>
              </a:rPr>
              <a:t>Eljárás vége.</a:t>
            </a:r>
          </a:p>
        </p:txBody>
      </p:sp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F32FCFF-DC2C-492C-971C-7E9DADAF0B1D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86023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39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831B892F-6913-43FB-8EC8-3DBCB486DFB2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4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4967287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K</a:t>
            </a:r>
            <a:r>
              <a:rPr lang="da-DK" altLang="hu-HU" b="1" smtClean="0"/>
              <a:t>lasszikus példák</a:t>
            </a:r>
            <a:endParaRPr lang="hu-HU" altLang="hu-HU" b="1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Ackermann-függvény:</a:t>
            </a:r>
          </a:p>
          <a:p>
            <a:pPr marL="742950" lvl="1">
              <a:spcBef>
                <a:spcPct val="10000"/>
              </a:spcBef>
              <a:spcAft>
                <a:spcPts val="300"/>
              </a:spcAft>
            </a:pPr>
            <a:endParaRPr lang="hu-HU" altLang="hu-HU" smtClean="0"/>
          </a:p>
          <a:p>
            <a:pPr marL="742950" lvl="1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da-DK" altLang="hu-HU" smtClean="0"/>
          </a:p>
          <a:p>
            <a:pPr marL="1143000" lvl="2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da-DK" altLang="hu-HU" smtClean="0"/>
              <a:t>Elvadultságáról: </a:t>
            </a:r>
          </a:p>
          <a:p>
            <a:pPr marL="1143000" lvl="2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A(0,m)=m+1</a:t>
            </a:r>
            <a:endParaRPr lang="hu-HU" altLang="hu-HU" smtClean="0"/>
          </a:p>
          <a:p>
            <a:pPr marL="1143000" lvl="2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A(1,m)=m+2</a:t>
            </a:r>
          </a:p>
          <a:p>
            <a:pPr marL="1143000" lvl="2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A(2,m)=2*m+3</a:t>
            </a:r>
            <a:endParaRPr lang="hu-HU" altLang="hu-HU" smtClean="0"/>
          </a:p>
          <a:p>
            <a:pPr marL="1143000" lvl="2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A(3,m)=2</a:t>
            </a:r>
            <a:r>
              <a:rPr lang="da-DK" altLang="hu-HU" baseline="30000" smtClean="0"/>
              <a:t>m+3</a:t>
            </a:r>
            <a:r>
              <a:rPr lang="da-DK" altLang="hu-HU" smtClean="0"/>
              <a:t>-3</a:t>
            </a:r>
          </a:p>
          <a:p>
            <a:pPr marL="1143000" lvl="2">
              <a:spcBef>
                <a:spcPct val="10000"/>
              </a:spcBef>
              <a:spcAft>
                <a:spcPts val="300"/>
              </a:spcAft>
            </a:pPr>
            <a:r>
              <a:rPr lang="da-DK" altLang="hu-HU" smtClean="0"/>
              <a:t>A(4,m)= 2</a:t>
            </a:r>
            <a:r>
              <a:rPr lang="da-DK" altLang="hu-HU" sz="1800" baseline="30000" smtClean="0">
                <a:sym typeface="Symbol" panose="05050102010706020507" pitchFamily="18" charset="2"/>
              </a:rPr>
              <a:t></a:t>
            </a:r>
            <a:r>
              <a:rPr lang="da-DK" altLang="hu-HU" baseline="30000" smtClean="0"/>
              <a:t> </a:t>
            </a:r>
            <a:r>
              <a:rPr lang="da-DK" altLang="hu-HU" smtClean="0"/>
              <a:t>-3, </a:t>
            </a:r>
            <a:r>
              <a:rPr lang="da-DK" altLang="hu-HU" sz="1800" smtClean="0"/>
              <a:t>ahol az </a:t>
            </a:r>
            <a:r>
              <a:rPr lang="da-DK" altLang="hu-HU" sz="1800" smtClean="0">
                <a:sym typeface="Symbol" panose="05050102010706020507" pitchFamily="18" charset="2"/>
              </a:rPr>
              <a:t></a:t>
            </a:r>
            <a:r>
              <a:rPr lang="da-DK" altLang="hu-HU" sz="1800" smtClean="0">
                <a:sym typeface="GreekMathSymbols"/>
              </a:rPr>
              <a:t> a </a:t>
            </a:r>
            <a:r>
              <a:rPr lang="da-DK" altLang="hu-HU" sz="1800" smtClean="0"/>
              <a:t>2-t m+2-ször</a:t>
            </a:r>
            <a:r>
              <a:rPr lang="hu-HU" altLang="hu-HU" sz="1800" smtClean="0"/>
              <a:t/>
            </a:r>
            <a:br>
              <a:rPr lang="hu-HU" altLang="hu-HU" sz="1800" smtClean="0"/>
            </a:br>
            <a:r>
              <a:rPr lang="hu-HU" altLang="hu-HU" sz="1800" smtClean="0"/>
              <a:t>		  </a:t>
            </a:r>
            <a:r>
              <a:rPr lang="da-DK" altLang="hu-HU" sz="1800" smtClean="0"/>
              <a:t> tartalmazza kitevőként.</a:t>
            </a:r>
            <a:endParaRPr lang="hu-HU" altLang="hu-HU" smtClean="0"/>
          </a:p>
        </p:txBody>
      </p:sp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1908175" y="2420938"/>
          <a:ext cx="48545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r:id="rId4" imgW="3154680" imgH="649224" progId="">
                  <p:embed/>
                </p:oleObj>
              </mc:Choice>
              <mc:Fallback>
                <p:oleObj r:id="rId4" imgW="3154680" imgH="649224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420938"/>
                        <a:ext cx="4854575" cy="996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5724525" y="5013325"/>
          <a:ext cx="21605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6" imgW="1079500" imgH="279400" progId="Equation.3">
                  <p:embed/>
                </p:oleObj>
              </mc:Choice>
              <mc:Fallback>
                <p:oleObj name="Equation" r:id="rId6" imgW="1079500" imgH="279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5013325"/>
                        <a:ext cx="216058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átum helye 12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7E3F1CD-556E-4968-B7C6-C6E98DA2EF0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5" name="Élőláb helye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 dirty="0" err="1"/>
              <a:t>Összefésüléses</a:t>
            </a:r>
            <a:r>
              <a:rPr lang="hu-HU" altLang="hu-HU" b="1" dirty="0"/>
              <a:t> rendezés (</a:t>
            </a:r>
            <a:r>
              <a:rPr lang="hu-HU" altLang="hu-HU" b="1" dirty="0" err="1"/>
              <a:t>mergesort</a:t>
            </a:r>
            <a:r>
              <a:rPr lang="hu-HU" altLang="hu-HU" b="1" dirty="0"/>
              <a:t>):</a:t>
            </a:r>
          </a:p>
          <a:p>
            <a:r>
              <a:rPr lang="hu-HU" altLang="hu-HU" sz="2800" dirty="0"/>
              <a:t>felbontás: a sorozat két részsorozatra bontása (középen)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800" dirty="0"/>
              <a:t>    X</a:t>
            </a:r>
            <a:r>
              <a:rPr lang="hu-HU" altLang="hu-HU" sz="2800" baseline="-25000" dirty="0"/>
              <a:t>1</a:t>
            </a:r>
            <a:r>
              <a:rPr lang="hu-HU" altLang="hu-HU" sz="2800" dirty="0"/>
              <a:t>, ... , X</a:t>
            </a:r>
            <a:r>
              <a:rPr lang="hu-HU" altLang="hu-HU" sz="2800" baseline="-25000" dirty="0"/>
              <a:t>k</a:t>
            </a:r>
            <a:r>
              <a:rPr lang="hu-HU" altLang="hu-HU" sz="2800" dirty="0"/>
              <a:t> X</a:t>
            </a:r>
            <a:r>
              <a:rPr lang="hu-HU" altLang="hu-HU" sz="2800" baseline="-25000" dirty="0"/>
              <a:t>k+1,</a:t>
            </a:r>
            <a:r>
              <a:rPr lang="hu-HU" altLang="hu-HU" sz="2800" dirty="0"/>
              <a:t> ... , </a:t>
            </a:r>
            <a:r>
              <a:rPr lang="hu-HU" altLang="hu-HU" sz="2800" dirty="0" err="1"/>
              <a:t>X</a:t>
            </a:r>
            <a:r>
              <a:rPr lang="hu-HU" altLang="hu-HU" sz="2800" baseline="-25000" dirty="0" err="1"/>
              <a:t>n</a:t>
            </a:r>
            <a:endParaRPr lang="hu-HU" altLang="hu-HU" sz="2800" dirty="0"/>
          </a:p>
          <a:p>
            <a:r>
              <a:rPr lang="hu-HU" altLang="hu-HU" sz="2800" dirty="0"/>
              <a:t>uralkodás: a két részsorozat rendezése (rekurzívan)</a:t>
            </a:r>
          </a:p>
          <a:p>
            <a:r>
              <a:rPr lang="hu-HU" altLang="hu-HU" sz="2800" dirty="0"/>
              <a:t>összevonás: a két rendezett részsorozat összefésülése</a:t>
            </a:r>
          </a:p>
          <a:p>
            <a:r>
              <a:rPr lang="hu-HU" altLang="hu-HU" sz="2800" dirty="0"/>
              <a:t>triviális eset: n</a:t>
            </a:r>
            <a:r>
              <a:rPr lang="hu-HU" altLang="hu-HU" sz="2800" dirty="0">
                <a:sym typeface="Symbol" panose="05050102010706020507" pitchFamily="18" charset="2"/>
              </a:rPr>
              <a:t>1</a:t>
            </a:r>
            <a:endParaRPr lang="hu-HU" altLang="hu-HU" sz="2800" dirty="0"/>
          </a:p>
        </p:txBody>
      </p:sp>
      <p:sp>
        <p:nvSpPr>
          <p:cNvPr id="7" name="Téglalap 6"/>
          <p:cNvSpPr/>
          <p:nvPr/>
        </p:nvSpPr>
        <p:spPr>
          <a:xfrm>
            <a:off x="611857" y="2565400"/>
            <a:ext cx="1439863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051050" y="2565400"/>
            <a:ext cx="1728788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4E40CCB-00BD-4B81-BF6A-198720520F34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88071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/>
              <a:t>Összefésüléses rendezés (mergesort): 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Rendez(E,U):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Ha E&lt;U akkor K:=(E+U)/2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    Rendez(E,K); Rendez(K+1,U)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    Összefésül(E,K,U)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Eljárás vége*.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2B77D98-CC1D-4655-B7D2-DC3D9B8269EA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90117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394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/>
              <a:t>i-edik legkisebb kiválasztása:</a:t>
            </a:r>
          </a:p>
          <a:p>
            <a:r>
              <a:rPr lang="hu-HU" altLang="hu-HU" sz="2800"/>
              <a:t>felbontás: X</a:t>
            </a:r>
            <a:r>
              <a:rPr lang="hu-HU" altLang="hu-HU" sz="2800" baseline="-25000"/>
              <a:t>1</a:t>
            </a:r>
            <a:r>
              <a:rPr lang="hu-HU" altLang="hu-HU" sz="2800"/>
              <a:t>, ... , X</a:t>
            </a:r>
            <a:r>
              <a:rPr lang="hu-HU" altLang="hu-HU" sz="2800" baseline="-25000"/>
              <a:t>k-1 </a:t>
            </a:r>
            <a:r>
              <a:rPr lang="hu-HU" altLang="hu-HU" sz="2800"/>
              <a:t> X</a:t>
            </a:r>
            <a:r>
              <a:rPr lang="hu-HU" altLang="hu-HU" sz="2800" baseline="-25000"/>
              <a:t>k</a:t>
            </a:r>
            <a:r>
              <a:rPr lang="hu-HU" altLang="hu-HU" sz="2800"/>
              <a:t> X</a:t>
            </a:r>
            <a:r>
              <a:rPr lang="hu-HU" altLang="hu-HU" sz="2800" baseline="-25000"/>
              <a:t>k+1,</a:t>
            </a:r>
            <a:r>
              <a:rPr lang="hu-HU" altLang="hu-HU" sz="2800"/>
              <a:t> ... , X</a:t>
            </a:r>
            <a:r>
              <a:rPr lang="hu-HU" altLang="hu-HU" sz="2800" baseline="-25000"/>
              <a:t>n  </a:t>
            </a:r>
            <a:r>
              <a:rPr lang="hu-HU" altLang="hu-HU" sz="2800"/>
              <a:t>szétválogatás (ahol </a:t>
            </a:r>
            <a:r>
              <a:rPr lang="hu-HU" altLang="hu-HU" sz="2800">
                <a:sym typeface="Symbol" panose="05050102010706020507" pitchFamily="18" charset="2"/>
              </a:rPr>
              <a:t></a:t>
            </a:r>
            <a:r>
              <a:rPr lang="hu-HU" altLang="hu-HU" sz="2800"/>
              <a:t>i,j (1≤i≤k; k≤j≤n): X</a:t>
            </a:r>
            <a:r>
              <a:rPr lang="hu-HU" altLang="hu-HU" sz="2800" baseline="-25000"/>
              <a:t>i</a:t>
            </a:r>
            <a:r>
              <a:rPr lang="hu-HU" altLang="hu-HU" sz="2800"/>
              <a:t>≤X</a:t>
            </a:r>
            <a:r>
              <a:rPr lang="hu-HU" altLang="hu-HU" sz="2800" baseline="-25000"/>
              <a:t>j</a:t>
            </a:r>
            <a:r>
              <a:rPr lang="hu-HU" altLang="hu-HU" sz="2800"/>
              <a:t>) </a:t>
            </a:r>
          </a:p>
          <a:p>
            <a:r>
              <a:rPr lang="hu-HU" altLang="hu-HU" sz="2800"/>
              <a:t>uralkodás: i&lt;K esetén az első, i&gt;K esetén a második részben keresünk tovább, rekurzívan</a:t>
            </a:r>
          </a:p>
          <a:p>
            <a:r>
              <a:rPr lang="hu-HU" altLang="hu-HU" sz="2800"/>
              <a:t>összevonás: automatikusan történik a helyben szétválogatás miatt</a:t>
            </a:r>
          </a:p>
          <a:p>
            <a:r>
              <a:rPr lang="hu-HU" altLang="hu-HU" sz="2800"/>
              <a:t>triviális eset: i=k</a:t>
            </a:r>
          </a:p>
        </p:txBody>
      </p:sp>
      <p:sp>
        <p:nvSpPr>
          <p:cNvPr id="7" name="Téglalap 6"/>
          <p:cNvSpPr/>
          <p:nvPr/>
        </p:nvSpPr>
        <p:spPr>
          <a:xfrm>
            <a:off x="1908175" y="2060575"/>
            <a:ext cx="1584325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995738" y="2060575"/>
            <a:ext cx="1728787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353F54E-9FB9-4724-BC31-8C61A2820AC4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92167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b="1"/>
              <a:t>i-edik legkisebb kiválasztása: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Kiválasztás(E,U,i,Y):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Szétválogatás(E,U,K)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Ha i=K akkor Y:=X(K)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különben ha i&lt;K akkor Kiválasztás(E,K-1,i,Y)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különben Kiválasztás(K+1,U,i-K,Y)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0B02DDE-D319-4B41-B50D-0B02C92212BE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94213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4721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3200" b="1" dirty="0"/>
              <a:t>Párhuzamos maximum-minimum kiválasztás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Egyszerre kell egy sorozat maximumát és minimumát is meghatározni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A megoldás ötlete: 2 elem közül 1 hasonlítással eldönthetjük, hogy melyik a maximum és melyik a minimum.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Ha kettőnél több elemünk van, akkor osszuk két részre a sorozatot, mindkét részben határozzuk meg a maximumot és a minimumot, majd ezekből adjuk meg a teljes sorozat maximumát és minimumát!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FF2012CE-12AD-4619-80BB-9E74CE5B34D2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96261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5754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3200" b="1" dirty="0"/>
              <a:t>Párhuzamos maximum-minimum kiválasztás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leállási feltétel: az éppen vizsgált sorozatnak legfeljebb 2 eleme van: a maximum és a minimum 1 hasonlítással meghatározható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felbontás: a sorozat két részsorozatra bontása (középen)</a:t>
            </a:r>
            <a:br>
              <a:rPr lang="hu-HU" sz="2800" dirty="0"/>
            </a:br>
            <a:r>
              <a:rPr lang="hu-HU" sz="2800" dirty="0"/>
              <a:t>  	X</a:t>
            </a:r>
            <a:r>
              <a:rPr lang="hu-HU" sz="2800" baseline="-25000" dirty="0"/>
              <a:t>1</a:t>
            </a:r>
            <a:r>
              <a:rPr lang="hu-HU" sz="2800" dirty="0"/>
              <a:t>, ... X</a:t>
            </a:r>
            <a:r>
              <a:rPr lang="hu-HU" sz="2800" baseline="-25000" dirty="0"/>
              <a:t>k-1</a:t>
            </a:r>
            <a:r>
              <a:rPr lang="hu-HU" sz="2800" dirty="0"/>
              <a:t>,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dirty="0"/>
              <a:t>,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baseline="-25000" dirty="0"/>
              <a:t>+1</a:t>
            </a:r>
            <a:r>
              <a:rPr lang="hu-HU" sz="2800" dirty="0"/>
              <a:t>, ... , </a:t>
            </a:r>
            <a:r>
              <a:rPr lang="hu-HU" sz="2800" dirty="0" err="1"/>
              <a:t>X</a:t>
            </a:r>
            <a:r>
              <a:rPr lang="hu-HU" sz="2800" baseline="-25000" dirty="0" err="1"/>
              <a:t>n</a:t>
            </a:r>
            <a:r>
              <a:rPr lang="hu-HU" sz="2800" dirty="0"/>
              <a:t> 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uralkodás: mindkét részsorozatra meghatározzuk a maximumot és a minimumot (rekurzívan)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összevonás: a két maximum közül a nagyobb lesz a sorozat maximuma, a két minimum közül pedig a </a:t>
            </a:r>
            <a:br>
              <a:rPr lang="hu-HU" sz="2800" dirty="0"/>
            </a:br>
            <a:r>
              <a:rPr lang="hu-HU" sz="2800" dirty="0"/>
              <a:t>kisebb lesz a sorozat minimuma.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 sz="2800" dirty="0"/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ED35068A-C278-451C-A373-7DA04B67577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98309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11" name="Téglalap 10"/>
          <p:cNvSpPr/>
          <p:nvPr/>
        </p:nvSpPr>
        <p:spPr>
          <a:xfrm>
            <a:off x="1116013" y="3860800"/>
            <a:ext cx="2016125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3275013" y="3860800"/>
            <a:ext cx="1728787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476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Maxmin(X,E,U,Max,Min):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Ha U-E=0 akkor Max:=E; Min:=E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különben ha U-E=1 akkor 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Ha X(E)≤X(U) akkor Max:=U; Min:=E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különben Max:=E; Min:=U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különben K:=(E+U)/2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Maxmin(X,E,K,Max1,Min1)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Maxmin(X,K+1,U,Max2,Min2)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Ha X(Min1)≤X(Min2) akkor Min:=Min1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különben Min:=Min2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Ha X(Max1)≥X(Max2) akkor Max:=Max1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különben Max:=Max2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Elágazás vége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0000916F-8B37-419B-9788-0872DFBC9264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00357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964612" cy="3341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3200" b="1" dirty="0"/>
              <a:t>N szám legnagyobb közös osztója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A sorozatot bontsuk két részre; mindkét résznek határozzuk meg a legnagyobb közös osztóját, majd ezek legnagyobb közös osztója lesz a megoldás. Ehhez a legnagyobb közös osztó alábbi tulajdonságát használjuk ki: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    </a:t>
            </a:r>
            <a:r>
              <a:rPr lang="hu-HU" sz="2800" dirty="0" err="1"/>
              <a:t>lnko</a:t>
            </a:r>
            <a:r>
              <a:rPr lang="hu-HU" sz="2800" dirty="0"/>
              <a:t>(X</a:t>
            </a:r>
            <a:r>
              <a:rPr lang="hu-HU" sz="2800" baseline="-25000" dirty="0"/>
              <a:t>1</a:t>
            </a:r>
            <a:r>
              <a:rPr lang="hu-HU" sz="2800" dirty="0"/>
              <a:t>, ...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dirty="0"/>
              <a:t>,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baseline="-25000" dirty="0"/>
              <a:t>+1</a:t>
            </a:r>
            <a:r>
              <a:rPr lang="hu-HU" sz="2800" dirty="0"/>
              <a:t>, ... , </a:t>
            </a:r>
            <a:r>
              <a:rPr lang="hu-HU" sz="2800" dirty="0" err="1"/>
              <a:t>X</a:t>
            </a:r>
            <a:r>
              <a:rPr lang="hu-HU" sz="2800" baseline="-25000" dirty="0" err="1"/>
              <a:t>n</a:t>
            </a:r>
            <a:r>
              <a:rPr lang="hu-HU" sz="2800" dirty="0"/>
              <a:t>)=</a:t>
            </a:r>
            <a:br>
              <a:rPr lang="hu-HU" sz="2800" dirty="0"/>
            </a:br>
            <a:r>
              <a:rPr lang="hu-HU" sz="2800" dirty="0"/>
              <a:t>                               </a:t>
            </a:r>
            <a:r>
              <a:rPr lang="hu-HU" sz="2800" dirty="0" err="1"/>
              <a:t>lnko</a:t>
            </a:r>
            <a:r>
              <a:rPr lang="hu-HU" sz="2800" dirty="0"/>
              <a:t>(</a:t>
            </a:r>
            <a:r>
              <a:rPr lang="hu-HU" sz="2800" dirty="0" err="1"/>
              <a:t>lnko</a:t>
            </a:r>
            <a:r>
              <a:rPr lang="hu-HU" sz="2800" dirty="0"/>
              <a:t>(X</a:t>
            </a:r>
            <a:r>
              <a:rPr lang="hu-HU" sz="2800" baseline="-25000" dirty="0"/>
              <a:t>1</a:t>
            </a:r>
            <a:r>
              <a:rPr lang="hu-HU" sz="2800" dirty="0"/>
              <a:t>, ...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dirty="0"/>
              <a:t>),</a:t>
            </a:r>
            <a:r>
              <a:rPr lang="hu-HU" sz="2800" dirty="0" err="1"/>
              <a:t>lnko</a:t>
            </a:r>
            <a:r>
              <a:rPr lang="hu-HU" sz="2800" dirty="0"/>
              <a:t>(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baseline="-25000" dirty="0"/>
              <a:t>+1</a:t>
            </a:r>
            <a:r>
              <a:rPr lang="hu-HU" sz="2800" dirty="0"/>
              <a:t>, ... , </a:t>
            </a:r>
            <a:r>
              <a:rPr lang="hu-HU" sz="2800" dirty="0" err="1"/>
              <a:t>X</a:t>
            </a:r>
            <a:r>
              <a:rPr lang="hu-HU" sz="2800" baseline="-25000" dirty="0" err="1"/>
              <a:t>n</a:t>
            </a:r>
            <a:r>
              <a:rPr lang="hu-HU" sz="2800" dirty="0"/>
              <a:t>))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6C83C436-A2D8-4ACB-B83D-43D146627297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02405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4462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3200" b="1" dirty="0"/>
              <a:t>N szám legnagyobb közös osztója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leállási feltétel: az éppen vizsgált sorozatnak 1 eleme van: a legnagyobb közös osztó önmaga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felbontás: a sorozat két részsorozatra bontása (középen)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       X</a:t>
            </a:r>
            <a:r>
              <a:rPr lang="hu-HU" sz="2800" baseline="-25000" dirty="0"/>
              <a:t>1</a:t>
            </a:r>
            <a:r>
              <a:rPr lang="hu-HU" sz="2800" dirty="0"/>
              <a:t>, ... X</a:t>
            </a:r>
            <a:r>
              <a:rPr lang="hu-HU" sz="2800" baseline="-25000" dirty="0"/>
              <a:t>k-1</a:t>
            </a:r>
            <a:r>
              <a:rPr lang="hu-HU" sz="2800" dirty="0"/>
              <a:t>,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dirty="0"/>
              <a:t>, </a:t>
            </a:r>
            <a:r>
              <a:rPr lang="hu-HU" sz="2800" dirty="0" err="1"/>
              <a:t>X</a:t>
            </a:r>
            <a:r>
              <a:rPr lang="hu-HU" sz="2800" baseline="-25000" dirty="0" err="1"/>
              <a:t>k</a:t>
            </a:r>
            <a:r>
              <a:rPr lang="hu-HU" sz="2800" baseline="-25000" dirty="0"/>
              <a:t>+1</a:t>
            </a:r>
            <a:r>
              <a:rPr lang="hu-HU" sz="2800" dirty="0"/>
              <a:t>, ... , </a:t>
            </a:r>
            <a:r>
              <a:rPr lang="hu-HU" sz="2800" dirty="0" err="1"/>
              <a:t>X</a:t>
            </a:r>
            <a:r>
              <a:rPr lang="hu-HU" sz="2800" baseline="-25000" dirty="0" err="1"/>
              <a:t>n</a:t>
            </a:r>
            <a:r>
              <a:rPr lang="hu-HU" sz="2800" dirty="0"/>
              <a:t> 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uralkodás: mindkét részsorozatra meghatározzuk a legnagyobb közös osztót (rekurzívan)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összevonás: a két legnagyobb közös osztónak vesszük a legnagyobb közös osztóját.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33F24A0-9A43-475C-80A1-32D244DA269F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04453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11" name="Téglalap 10"/>
          <p:cNvSpPr/>
          <p:nvPr/>
        </p:nvSpPr>
        <p:spPr>
          <a:xfrm>
            <a:off x="827088" y="3502025"/>
            <a:ext cx="2016125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2916238" y="3502025"/>
            <a:ext cx="1727200" cy="431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hu-HU">
              <a:solidFill>
                <a:srgbClr val="FFFFFF"/>
              </a:solidFill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6"/>
          <p:cNvSpPr>
            <a:spLocks noChangeArrowheads="1"/>
          </p:cNvSpPr>
          <p:nvPr/>
        </p:nvSpPr>
        <p:spPr bwMode="auto">
          <a:xfrm>
            <a:off x="179388" y="1412875"/>
            <a:ext cx="8964612" cy="299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3200" b="1" dirty="0"/>
              <a:t>N szám legnagyobb közös osztója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dirty="0"/>
              <a:t>Gyorsítási lehetőségek: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ha az első rész legnagyobb közös osztója 1, akkor a második részt már ki sem kell számolni, az eredmény 1;</a:t>
            </a:r>
          </a:p>
          <a:p>
            <a:pPr marL="355600" indent="-355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hu-HU" sz="2800" dirty="0"/>
              <a:t>ha a második rész legnagyobb közös osztója 1, akkor a két rész legnagyobb közös osztója is biztosan 1.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5040E06-1924-4A16-B7BF-2FB85A6B407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06501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49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4CA1A1B1-6E95-46E9-A153-44D5B16C4F6D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5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specifikáció és algoritmus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Faktoriális: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Fakt(n):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n&gt;0 akkor Fakt:=n*Fakt(n-1)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különben Fakt:=1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  <a:endParaRPr lang="da-DK" altLang="hu-HU" sz="2400" smtClean="0">
              <a:latin typeface="Courier New" panose="02070309020205020404" pitchFamily="49" charset="0"/>
            </a:endParaRPr>
          </a:p>
        </p:txBody>
      </p:sp>
      <p:graphicFrame>
        <p:nvGraphicFramePr>
          <p:cNvPr id="14342" name="Object 7"/>
          <p:cNvGraphicFramePr>
            <a:graphicFrameLocks noChangeAspect="1"/>
          </p:cNvGraphicFramePr>
          <p:nvPr/>
        </p:nvGraphicFramePr>
        <p:xfrm>
          <a:off x="936625" y="2108200"/>
          <a:ext cx="305911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r:id="rId4" imgW="1667256" imgH="405384" progId="">
                  <p:embed/>
                </p:oleObj>
              </mc:Choice>
              <mc:Fallback>
                <p:oleObj r:id="rId4" imgW="1667256" imgH="405384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108200"/>
                        <a:ext cx="3059113" cy="7445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4FC65E9-A886-4BDC-A218-126AF889E7F2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6"/>
          <p:cNvSpPr>
            <a:spLocks noChangeArrowheads="1"/>
          </p:cNvSpPr>
          <p:nvPr/>
        </p:nvSpPr>
        <p:spPr bwMode="auto">
          <a:xfrm>
            <a:off x="179388" y="1412875"/>
            <a:ext cx="8785225" cy="37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Legnagyobb(X,E,U,L):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Ha U-E=0 akkor L:=X(E) 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különben</a:t>
            </a:r>
            <a:b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K:=(E+U)/2; L:=1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Legnagyobb(X,E,K,L1)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Ha L1&gt;1 akkor Legnagyobb(X,K+1,U,L2)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Ha L2&gt;1 akkor L:=lnko(L1,L2)</a:t>
            </a:r>
            <a:b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különben L:=1</a:t>
            </a:r>
            <a:b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        különben L:=1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  Elágazások vége</a:t>
            </a:r>
          </a:p>
          <a:p>
            <a:pPr>
              <a:lnSpc>
                <a:spcPts val="26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40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14E63CB-83D1-46FF-BD54-48A19F3AEF2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08549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Oszd meg és uralkodj!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Feladat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Számítsuk ki, hogy hányféleképpen lehet egy n egység méretű járdát kikövezni 1x1, 1x2 és 1x3 méretű lapokkal!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helyre tehetünk 1x1-es lapot: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helyre tehetünk 1x2-es lapot: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helyre tehetünk 1x3-as lapot: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esetben n-1, a másodikban n-2-t, a harmadikban pedig n-3 cellát kell még lefednünk. Azaz az n cella lefedéseinek Lefed(n) száma Lefed(n-1)+Lefed(n-2)+Lefed(n-3).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 marL="0" indent="6350"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5580063" y="2924175"/>
          <a:ext cx="3276602" cy="36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5580063" y="3429000"/>
          <a:ext cx="3276602" cy="36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5580063" y="3933825"/>
          <a:ext cx="3276602" cy="36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57" marR="91457" marT="45478" marB="4547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Dátum helye 1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021CDF1-EA63-4FD8-8980-28A17136F8EF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sz="2400" b="1" dirty="0" smtClean="0">
                <a:latin typeface="Courier New" pitchFamily="49" charset="0"/>
                <a:cs typeface="Courier New" pitchFamily="49" charset="0"/>
              </a:rPr>
              <a:t>Megoldás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Lefed(N):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Elágazás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N=1 esetén Lefed:=1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N=2 esetén Lefed:=2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N=3 esetén Lefed:=4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egyéb esetben Lefed:=Lefed(N-1)+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                     Lefed(N-2)+Lefed(N-3)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Elágazás vége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Sokszoros hívás esetén vagy memorizálás, vagy ciklusos megoldás kell!</a:t>
            </a:r>
          </a:p>
          <a:p>
            <a:pPr marL="0" indent="6350"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 marL="0" indent="6350"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CEDBA92-A974-4B6C-B09D-CBB07DB38B4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126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Feladat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Számítsuk ki, hogy hányféleképpen lehet egy 2xn egység méretű járdát kikövezni 1x2 és 1x3 méretű lapokkal!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</p:txBody>
      </p:sp>
      <p:pic>
        <p:nvPicPr>
          <p:cNvPr id="1146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91"/>
          <a:stretch>
            <a:fillRect/>
          </a:stretch>
        </p:blipFill>
        <p:spPr bwMode="auto">
          <a:xfrm>
            <a:off x="2784475" y="2997200"/>
            <a:ext cx="3573463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átum helye 9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96F4567-ACFE-45E7-BADA-AF17DDA42B11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146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oszlop egyféleképpen fedhető le: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két oszlop további elrendezéssel újra egyféleképpen fedhető le: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Az első három oszlop újra egyféleképpen: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Sajnos ez is előfordulhat (B típusú járda):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6661150" y="1484313"/>
          <a:ext cx="2160588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6661150" y="2997200"/>
          <a:ext cx="2160588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6659563" y="4005263"/>
          <a:ext cx="2160588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ábláza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955513"/>
              </p:ext>
            </p:extLst>
          </p:nvPr>
        </p:nvGraphicFramePr>
        <p:xfrm>
          <a:off x="2195388" y="5505450"/>
          <a:ext cx="2160588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ábláza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49563"/>
              </p:ext>
            </p:extLst>
          </p:nvPr>
        </p:nvGraphicFramePr>
        <p:xfrm>
          <a:off x="4499644" y="5505450"/>
          <a:ext cx="2160588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65" marR="91465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Dátum helye 1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DFE0BF6-E2DA-4A79-8695-68D0F2B1F9FC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16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16" name="Nyíl: jobbra mutató 17">
            <a:extLst>
              <a:ext uri="{FF2B5EF4-FFF2-40B4-BE49-F238E27FC236}">
                <a16:creationId xmlns:a16="http://schemas.microsoft.com/office/drawing/2014/main" id="{A5085741-987F-433B-8780-BBC7FAB2E173}"/>
              </a:ext>
            </a:extLst>
          </p:cNvPr>
          <p:cNvSpPr/>
          <p:nvPr/>
        </p:nvSpPr>
        <p:spPr>
          <a:xfrm>
            <a:off x="4407346" y="1700808"/>
            <a:ext cx="2266950" cy="73183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A-típusú helyzet</a:t>
            </a:r>
          </a:p>
        </p:txBody>
      </p:sp>
      <p:sp>
        <p:nvSpPr>
          <p:cNvPr id="18" name="Nyíl: jobbra mutató 17">
            <a:extLst>
              <a:ext uri="{FF2B5EF4-FFF2-40B4-BE49-F238E27FC236}">
                <a16:creationId xmlns:a16="http://schemas.microsoft.com/office/drawing/2014/main" id="{A5085741-987F-433B-8780-BBC7FAB2E173}"/>
              </a:ext>
            </a:extLst>
          </p:cNvPr>
          <p:cNvSpPr/>
          <p:nvPr/>
        </p:nvSpPr>
        <p:spPr>
          <a:xfrm>
            <a:off x="4407346" y="3057202"/>
            <a:ext cx="2266950" cy="73183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A-típusú helyzet</a:t>
            </a:r>
          </a:p>
        </p:txBody>
      </p:sp>
      <p:sp>
        <p:nvSpPr>
          <p:cNvPr id="20" name="Nyíl: jobbra mutató 15">
            <a:extLst>
              <a:ext uri="{FF2B5EF4-FFF2-40B4-BE49-F238E27FC236}">
                <a16:creationId xmlns:a16="http://schemas.microsoft.com/office/drawing/2014/main" id="{D360A0C3-C4ED-4D94-9A66-8407EE49518D}"/>
              </a:ext>
            </a:extLst>
          </p:cNvPr>
          <p:cNvSpPr/>
          <p:nvPr/>
        </p:nvSpPr>
        <p:spPr>
          <a:xfrm>
            <a:off x="4393282" y="4077072"/>
            <a:ext cx="2266950" cy="73183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A-típusú helyzet</a:t>
            </a:r>
          </a:p>
        </p:txBody>
      </p:sp>
      <p:sp>
        <p:nvSpPr>
          <p:cNvPr id="21" name="Nyíl: jobbra mutató 5">
            <a:extLst>
              <a:ext uri="{FF2B5EF4-FFF2-40B4-BE49-F238E27FC236}">
                <a16:creationId xmlns:a16="http://schemas.microsoft.com/office/drawing/2014/main" id="{2BD36933-96E8-4DB0-89B0-4E245B2512FB}"/>
              </a:ext>
            </a:extLst>
          </p:cNvPr>
          <p:cNvSpPr/>
          <p:nvPr/>
        </p:nvSpPr>
        <p:spPr>
          <a:xfrm>
            <a:off x="-36512" y="5506215"/>
            <a:ext cx="2266950" cy="73183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B-típusú helyzetek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  <p:bldP spid="2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hu-HU" altLang="hu-HU" sz="2800" smtClean="0"/>
              <a:t>A B típusú járda háromféleképpen folytatható:</a:t>
            </a:r>
          </a:p>
        </p:txBody>
      </p:sp>
      <p:sp>
        <p:nvSpPr>
          <p:cNvPr id="17" name="Dátum helye 16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8F8C3E0-17D4-4D1F-A453-64FC8C306AC8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187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pic>
        <p:nvPicPr>
          <p:cNvPr id="118791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238" y="1916113"/>
            <a:ext cx="3205162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2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3259138"/>
            <a:ext cx="3206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3" name="Kép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76663"/>
            <a:ext cx="32067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4" name="Kép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3776663"/>
            <a:ext cx="32067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Jelölje A(n) a megoldás értékét 2xn egység méretű járda esetén!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Jelölje B(n) a megoldás értékét 2xn egység méretű járda esetén, ha az egyik jobboldali sarok nincs befestve!</a:t>
            </a:r>
            <a:endParaRPr lang="da-DK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16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</p:txBody>
      </p:sp>
      <p:graphicFrame>
        <p:nvGraphicFramePr>
          <p:cNvPr id="120836" name="Object 1"/>
          <p:cNvGraphicFramePr>
            <a:graphicFrameLocks noChangeAspect="1"/>
          </p:cNvGraphicFramePr>
          <p:nvPr/>
        </p:nvGraphicFramePr>
        <p:xfrm>
          <a:off x="611188" y="2852738"/>
          <a:ext cx="6988175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4" name="Equation" r:id="rId4" imgW="3848100" imgH="914400" progId="Equation.3">
                  <p:embed/>
                </p:oleObj>
              </mc:Choice>
              <mc:Fallback>
                <p:oleObj name="Equation" r:id="rId4" imgW="3848100" imgH="914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852738"/>
                        <a:ext cx="6988175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7" name="Object 47"/>
          <p:cNvGraphicFramePr>
            <a:graphicFrameLocks noChangeAspect="1"/>
          </p:cNvGraphicFramePr>
          <p:nvPr/>
        </p:nvGraphicFramePr>
        <p:xfrm>
          <a:off x="539750" y="4652963"/>
          <a:ext cx="6048375" cy="184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5" name="Equation" r:id="rId6" imgW="2997200" imgH="914400" progId="Equation.3">
                  <p:embed/>
                </p:oleObj>
              </mc:Choice>
              <mc:Fallback>
                <p:oleObj name="Equation" r:id="rId6" imgW="2997200" imgH="9144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652963"/>
                        <a:ext cx="6048375" cy="184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6DD3167-8193-4F5F-912E-5E2CAF800BC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208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n=1 akkor A:=1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ha n=2 akkor A:=2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ha n=3 akkor A:=4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A:=A(n-1)+A(n-2)+A(n-3)+2*B(n-2)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B(n):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n&lt;3 akkor B:=0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ha n=3 akkor B:=1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B:=A(n-3)+B(n-1)+B(n-3)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70FA5C8-9A1B-48C0-B780-6AF53C667A67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228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lnSpc>
                <a:spcPts val="2600"/>
              </a:lnSpc>
              <a:buNone/>
            </a:pPr>
            <a:r>
              <a:rPr lang="hu-HU" altLang="hu-HU" sz="2800" dirty="0" smtClean="0">
                <a:cs typeface="Courier New" panose="02070309020205020404" pitchFamily="49" charset="0"/>
              </a:rPr>
              <a:t>Ciklussal és tömbökkel:</a:t>
            </a:r>
            <a:endParaRPr lang="hu-HU" altLang="hu-HU" sz="2800" dirty="0">
              <a:cs typeface="Courier New" panose="02070309020205020404" pitchFamily="49" charset="0"/>
            </a:endParaRPr>
          </a:p>
          <a:p>
            <a:pPr marL="0" indent="0">
              <a:lnSpc>
                <a:spcPts val="2600"/>
              </a:lnSpc>
              <a:buNone/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A-B(n):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TA(1):=1; TA(2):=2; TA(3):=4</a:t>
            </a:r>
            <a:b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TB(1):=0; TB(2):=0; TB(3):=1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i=3-tól n-ig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TA(i):=TA(i-1)+TA(i-2)+TA(i-3)+2*TB(i-2)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TB(i):=TA(i-3)+TB(i-1)+TB(i-3)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A-B:=TA(n)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6" name="Dátum helye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3FA47A1-5C32-44C0-AA47-78ACD0388BE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Rekurzió</a:t>
            </a:r>
            <a:endParaRPr lang="en-US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764348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Feladat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Számítsuk ki, hogy hányféleképpen lehet egy 3xn egység méretű járdát kikövezni 1x2 méretű lapokkal!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b="1" dirty="0" smtClean="0"/>
              <a:t>Megoldás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u-HU" sz="2800" dirty="0" smtClean="0"/>
              <a:t>Biztos nincs megoldás, ha n páratlan szám!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b="1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hu-HU" sz="2800" dirty="0" smtClean="0"/>
          </a:p>
        </p:txBody>
      </p:sp>
      <p:pic>
        <p:nvPicPr>
          <p:cNvPr id="1249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75" y="2997200"/>
            <a:ext cx="3573463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átum helye 9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C378F0B-E271-4F55-AA1A-442C78B1DB9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249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59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021B0B0D-EC32-4D12-BB0C-6AEC076DBD9F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6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specifikáció és algoritmus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640763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Fibonacci számok: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Fib(n):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n=0 akkor Fib:=0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különben ha n=1 akkor Fib:=1 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különben Fib:=Fib(n-1)+Fib(n-2)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smtClean="0"/>
              <a:t>Lame számok: Lame(n)=Lame(n-1)+Lame(n-3)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400" smtClean="0"/>
              <a:t>Q számok: Q(n)=Q(n-Q(n-1))+Q(n-Q(n-2))</a:t>
            </a:r>
            <a:endParaRPr lang="da-DK" altLang="hu-HU" sz="2400" smtClean="0">
              <a:latin typeface="Courier New" panose="02070309020205020404" pitchFamily="49" charset="0"/>
            </a:endParaRPr>
          </a:p>
        </p:txBody>
      </p:sp>
      <p:graphicFrame>
        <p:nvGraphicFramePr>
          <p:cNvPr id="16390" name="Object 8"/>
          <p:cNvGraphicFramePr>
            <a:graphicFrameLocks noChangeAspect="1"/>
          </p:cNvGraphicFramePr>
          <p:nvPr/>
        </p:nvGraphicFramePr>
        <p:xfrm>
          <a:off x="2339975" y="2060575"/>
          <a:ext cx="41529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r:id="rId4" imgW="2667000" imgH="533400" progId="">
                  <p:embed/>
                </p:oleObj>
              </mc:Choice>
              <mc:Fallback>
                <p:oleObj r:id="rId4" imgW="2667000" imgH="5334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060575"/>
                        <a:ext cx="4152900" cy="8302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6735008-9C3C-4183-9294-A77BC7AD41AA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hu-HU" altLang="hu-HU" sz="2800" smtClean="0"/>
              <a:t>Az első oszlop középső négyzete háromféleképpen fedhető le.</a:t>
            </a:r>
          </a:p>
          <a:p>
            <a:pPr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smtClean="0"/>
              <a:t>		1. eset			     		2. eset</a:t>
            </a:r>
          </a:p>
          <a:p>
            <a:pPr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hu-HU" altLang="hu-HU" sz="2400" smtClean="0"/>
              <a:t>					3. eset</a:t>
            </a:r>
            <a:endParaRPr lang="da-DK" altLang="hu-HU" sz="2400" smtClean="0">
              <a:latin typeface="Courier New" panose="02070309020205020404" pitchFamily="49" charset="0"/>
            </a:endParaRPr>
          </a:p>
        </p:txBody>
      </p:sp>
      <p:pic>
        <p:nvPicPr>
          <p:cNvPr id="1269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133600"/>
            <a:ext cx="3573462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4557713" y="2141538"/>
          <a:ext cx="3543300" cy="1143000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2555875" y="3933825"/>
          <a:ext cx="3543300" cy="1143000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7620" marR="7620" marT="762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Dátum helye 1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08990738-9A98-4D31-BD27-2BDC6595656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270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Az egyes esetek csak az alábbi módon folytathatók: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Jelölje A(n) a megoldás értékét 3xn egység méretű járda esetén!</a:t>
            </a:r>
            <a:endParaRPr lang="da-DK" altLang="hu-HU" sz="2800" smtClean="0">
              <a:latin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16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400" smtClean="0"/>
              <a:t>	Az 1. eset csak így folytatható</a:t>
            </a:r>
            <a:endParaRPr lang="da-DK" altLang="hu-HU" sz="2400" smtClean="0">
              <a:latin typeface="Courier New" panose="02070309020205020404" pitchFamily="49" charset="0"/>
            </a:endParaRPr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611188" y="2501900"/>
          <a:ext cx="4392612" cy="1143000"/>
        </p:xfrm>
        <a:graphic>
          <a:graphicData uri="http://schemas.openxmlformats.org/drawingml/2006/table">
            <a:tbl>
              <a:tblPr/>
              <a:tblGrid>
                <a:gridCol w="48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Dátum helye 9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478528B-ED3B-425E-99E1-89F2CCE50E54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3" name="Élőláb hely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290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Jelölje B(n) azt, hogy hányféleképpen fedhető le egy 3xn egy-ség méretű járda, amelynek a bal alsó sarka már le van fedve!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Szimmetria miatt a jobb felső sarok lefedettsége esetén is B(n)-féle lefedés van.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4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4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40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da-DK" altLang="hu-HU" sz="2400" smtClean="0"/>
              <a:t>A 2. eset csak így folytatható</a:t>
            </a:r>
            <a:r>
              <a:rPr lang="hu-HU" altLang="hu-HU" sz="2400" smtClean="0"/>
              <a:t>		</a:t>
            </a:r>
            <a:r>
              <a:rPr lang="da-DK" altLang="hu-HU" sz="2400" smtClean="0"/>
              <a:t>A 3. eset csak így folytatható</a:t>
            </a: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395288" y="3365500"/>
          <a:ext cx="3429000" cy="1143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4814888" y="3365500"/>
          <a:ext cx="3429000" cy="1143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1160" name="Object 1"/>
          <p:cNvGraphicFramePr>
            <a:graphicFrameLocks noChangeAspect="1"/>
          </p:cNvGraphicFramePr>
          <p:nvPr/>
        </p:nvGraphicFramePr>
        <p:xfrm>
          <a:off x="1089025" y="5013325"/>
          <a:ext cx="463550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71" name="Equation" r:id="rId4" imgW="2552700" imgH="711200" progId="Equation.3">
                  <p:embed/>
                </p:oleObj>
              </mc:Choice>
              <mc:Fallback>
                <p:oleObj name="Equation" r:id="rId4" imgW="2552700" imgH="71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5013325"/>
                        <a:ext cx="4635500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Dátum helye 1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3FEF612-84B4-4ADC-B122-6AB8605B5B4A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311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Az egyes esetek csak az alábbi módon folytathatók: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Jelölje B(n) azt, hogy hányféleképpen fedhető le egy 3xn egység méretű járda, amelynek a bal alsó sarka már le van fedve!  B(n) páros n-re mindig 0 értékű!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16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400" smtClean="0"/>
              <a:t>A 2. eset csak így folytatható		Az 1. eset csak így folytatható</a:t>
            </a:r>
            <a:endParaRPr lang="da-DK" altLang="hu-HU" sz="2400" smtClean="0">
              <a:latin typeface="Courier New" panose="02070309020205020404" pitchFamily="49" charset="0"/>
            </a:endParaRP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68313" y="3284538"/>
          <a:ext cx="3429000" cy="1143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4743450" y="3294063"/>
          <a:ext cx="3429000" cy="1143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3208" name="Object 1"/>
          <p:cNvGraphicFramePr>
            <a:graphicFrameLocks noChangeAspect="1"/>
          </p:cNvGraphicFramePr>
          <p:nvPr/>
        </p:nvGraphicFramePr>
        <p:xfrm>
          <a:off x="817563" y="5091113"/>
          <a:ext cx="4313237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9" name="Equation" r:id="rId4" imgW="2374900" imgH="711200" progId="Equation.3">
                  <p:embed/>
                </p:oleObj>
              </mc:Choice>
              <mc:Fallback>
                <p:oleObj name="Equation" r:id="rId4" imgW="2374900" imgH="71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5091113"/>
                        <a:ext cx="4313237" cy="129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Dátum helye 1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E1A31CF-84E7-41E4-9AC4-657EB843C978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332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n=1 akkor A:=0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ha n=2 akkor A:=3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A:=A(n-2)+2*B(n-1)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B(n):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n=1 akkor B:=1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ha n=2 akkor B:=0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B:=A(n-1)+B(n-2)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 marL="0" indent="0">
              <a:lnSpc>
                <a:spcPts val="26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Kövezés(n):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páros(n) akkor Kövezés:=A(n)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különben Kövezés:=0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11BED54-BB9D-4040-86A2-A8BF2644BF44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35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Szükség van itt memorizálásra?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hu-HU" altLang="hu-HU" sz="280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smtClean="0"/>
              <a:t>Igen, B(n-3)-hoz háromféle, A(n-4)-hez ötféle úton juthatunk el (B(n-3)-ból is számoljuk) – Fibonacci számszor!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u-HU" altLang="hu-HU" sz="2800" u="sng" smtClean="0"/>
              <a:t>Megjegyzés</a:t>
            </a:r>
            <a:r>
              <a:rPr lang="hu-HU" altLang="hu-HU" sz="2800" smtClean="0"/>
              <a:t>: Figyeljük meg, hogy csak minden</a:t>
            </a:r>
            <a:br>
              <a:rPr lang="hu-HU" altLang="hu-HU" sz="2800" smtClean="0"/>
            </a:br>
            <a:r>
              <a:rPr lang="hu-HU" altLang="hu-HU" sz="2800" smtClean="0"/>
              <a:t>második A(i) és B(i) értéket számoljuk ki!</a:t>
            </a:r>
            <a:endParaRPr lang="da-DK" altLang="hu-HU" sz="2800" smtClean="0"/>
          </a:p>
        </p:txBody>
      </p:sp>
      <p:pic>
        <p:nvPicPr>
          <p:cNvPr id="137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1916113"/>
            <a:ext cx="4560887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átum helye 9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3E2C11B-CCD8-48F9-8710-F56708F2A143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372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820150" cy="4967287"/>
          </a:xfrm>
        </p:spPr>
        <p:txBody>
          <a:bodyPr/>
          <a:lstStyle/>
          <a:p>
            <a:pPr marL="0" indent="0">
              <a:lnSpc>
                <a:spcPts val="24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A(n):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TA(n)&lt;0 akkor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Ha n=1 akkor TA(n):=0</a:t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különben ha n=2 akkor TA(n):=3</a:t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különben TA(n):=A(n-2)+2*B(n-1)</a:t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Elágazás vége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A:=TA(n)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 marL="0" indent="0">
              <a:lnSpc>
                <a:spcPts val="2400"/>
              </a:lnSpc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B(n):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TB(n)&lt;0 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Ha n=1 akkor TB(n):=1</a:t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különben ha n=2 akkor TB(n):=0</a:t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különben TB(n):=A(n-1)+B(n-2)</a:t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Elágazás vége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A:=TB(n)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9" name="Dátum helye 8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B3328F7-8053-459F-BA02-0141D3BAE587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1392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z="4000" smtClean="0"/>
              <a:t>Közvetett rekurzió - járdakövezés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754B9970-3834-44B7-BF7F-EF1C4916D832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67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13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4" y="1341438"/>
            <a:ext cx="8785671" cy="5111750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dirty="0" smtClean="0"/>
              <a:t>Jobbrekurzió</a:t>
            </a:r>
            <a:br>
              <a:rPr lang="da-DK" altLang="hu-HU" b="1" dirty="0" smtClean="0"/>
            </a:br>
            <a:r>
              <a:rPr lang="da-DK" altLang="hu-HU" sz="2800" dirty="0" smtClean="0"/>
              <a:t>A rekurzió problematikáját –</a:t>
            </a:r>
            <a:r>
              <a:rPr lang="hu-HU" altLang="hu-HU" sz="2800" dirty="0" smtClean="0"/>
              <a:t> </a:t>
            </a:r>
            <a:r>
              <a:rPr lang="da-DK" altLang="hu-HU" sz="2800" dirty="0" smtClean="0"/>
              <a:t>mint láttuk</a:t>
            </a:r>
            <a:r>
              <a:rPr lang="hu-HU" altLang="hu-HU" sz="2800" dirty="0" smtClean="0"/>
              <a:t> </a:t>
            </a:r>
            <a:r>
              <a:rPr lang="da-DK" altLang="hu-HU" sz="2800" dirty="0" smtClean="0"/>
              <a:t>–</a:t>
            </a:r>
            <a:r>
              <a:rPr lang="hu-HU" altLang="hu-HU" sz="2800" dirty="0" smtClean="0"/>
              <a:t> a </a:t>
            </a:r>
            <a:r>
              <a:rPr lang="da-DK" altLang="hu-HU" sz="2800" dirty="0" smtClean="0"/>
              <a:t>lokális adatok, ill. paraméterek kezelése jelenti. Ha az eljárás </a:t>
            </a:r>
            <a:r>
              <a:rPr lang="da-DK" altLang="hu-HU" sz="2800" b="1" i="1" dirty="0" smtClean="0"/>
              <a:t>utolsó</a:t>
            </a:r>
            <a:r>
              <a:rPr lang="da-DK" altLang="hu-HU" sz="2800" dirty="0" smtClean="0"/>
              <a:t> utasítás</a:t>
            </a:r>
            <a:r>
              <a:rPr lang="hu-HU" altLang="hu-HU" sz="2800" dirty="0" smtClean="0"/>
              <a:t>a</a:t>
            </a:r>
            <a:r>
              <a:rPr lang="da-DK" altLang="hu-HU" sz="2800" dirty="0" smtClean="0"/>
              <a:t>ként szerepel a rekurzív hívás, akkor </a:t>
            </a:r>
            <a:r>
              <a:rPr lang="da-DK" altLang="hu-HU" sz="2800" b="1" i="1" dirty="0" smtClean="0"/>
              <a:t>nincs szükség </a:t>
            </a:r>
            <a:r>
              <a:rPr lang="da-DK" altLang="hu-HU" sz="2800" dirty="0" smtClean="0"/>
              <a:t>a lokális adatok és paraméterek </a:t>
            </a:r>
            <a:r>
              <a:rPr lang="hu-HU" altLang="hu-HU" sz="2800" dirty="0" smtClean="0"/>
              <a:t>visszaállítására, azaz </a:t>
            </a:r>
            <a:r>
              <a:rPr lang="da-DK" altLang="hu-HU" sz="2800" b="1" i="1" dirty="0" smtClean="0"/>
              <a:t>vermelésére</a:t>
            </a:r>
            <a:r>
              <a:rPr lang="da-DK" altLang="hu-HU" sz="2800" dirty="0" smtClean="0"/>
              <a:t>.</a:t>
            </a:r>
            <a:endParaRPr lang="hu-HU" altLang="hu-HU" sz="2800" dirty="0" smtClean="0"/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Ezt az esetet nevezzük jobbrekurziónak (vagy hosszabban jobboldali rekurziónak).</a:t>
            </a:r>
            <a:endParaRPr lang="hu-HU" altLang="hu-HU" sz="2800" b="1" dirty="0" smtClean="0"/>
          </a:p>
        </p:txBody>
      </p:sp>
      <p:sp>
        <p:nvSpPr>
          <p:cNvPr id="141318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41319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A736822-6232-481B-8E7A-5D925045162D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54F7AB1B-7222-4CE2-92EA-A060067FDCE2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68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43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4895850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Jobbrekurzió</a:t>
            </a:r>
            <a:r>
              <a:rPr lang="hu-HU" altLang="hu-HU" b="1" smtClean="0"/>
              <a:t> alapesetei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hu-HU" altLang="hu-HU" sz="2400" smtClean="0">
                <a:latin typeface="Courier New" panose="02070309020205020404" pitchFamily="49" charset="0"/>
              </a:rPr>
              <a:t>R(x):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S(x)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</a:t>
            </a:r>
            <a:r>
              <a:rPr lang="hu-HU" altLang="hu-HU" sz="2400" smtClean="0">
                <a:solidFill>
                  <a:srgbClr val="002060"/>
                </a:solidFill>
                <a:latin typeface="Courier New" panose="02070309020205020404" pitchFamily="49" charset="0"/>
              </a:rPr>
              <a:t>p(x)</a:t>
            </a:r>
            <a:r>
              <a:rPr lang="hu-HU" altLang="hu-HU" sz="2400" smtClean="0">
                <a:latin typeface="Courier New" panose="02070309020205020404" pitchFamily="49" charset="0"/>
              </a:rPr>
              <a:t> akkor R(x)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R(x):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Ciklus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S(x)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amíg </a:t>
            </a:r>
            <a:r>
              <a:rPr lang="hu-HU" altLang="hu-HU" sz="2400" smtClean="0">
                <a:solidFill>
                  <a:srgbClr val="002060"/>
                </a:solidFill>
                <a:latin typeface="Courier New" panose="02070309020205020404" pitchFamily="49" charset="0"/>
              </a:rPr>
              <a:t>p(x)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Ciklus vége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Azaz az átírás egy egyszerű hátultesztelős</a:t>
            </a:r>
            <a:br>
              <a:rPr lang="hu-HU" altLang="hu-HU" sz="2800" smtClean="0"/>
            </a:br>
            <a:r>
              <a:rPr lang="hu-HU" altLang="hu-HU" sz="2800" smtClean="0"/>
              <a:t>ciklus.</a:t>
            </a:r>
          </a:p>
        </p:txBody>
      </p:sp>
      <p:sp>
        <p:nvSpPr>
          <p:cNvPr id="143366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43367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C484B8B-5BB8-426D-BCA1-C2A2978D968D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3D4D5FE9-3B82-495B-AD17-45428D93E17A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69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5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Jobbrekurzió</a:t>
            </a:r>
            <a:r>
              <a:rPr lang="hu-HU" altLang="hu-HU" b="1" smtClean="0"/>
              <a:t> alapesetei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hu-HU" altLang="hu-HU" sz="2400" smtClean="0">
                <a:latin typeface="Courier New" panose="02070309020205020404" pitchFamily="49" charset="0"/>
              </a:rPr>
              <a:t>R(x):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</a:t>
            </a:r>
            <a:r>
              <a:rPr lang="hu-HU" altLang="hu-HU" sz="2400" smtClean="0">
                <a:solidFill>
                  <a:srgbClr val="002060"/>
                </a:solidFill>
                <a:latin typeface="Courier New" panose="02070309020205020404" pitchFamily="49" charset="0"/>
              </a:rPr>
              <a:t>p(x)</a:t>
            </a:r>
            <a:r>
              <a:rPr lang="hu-HU" altLang="hu-HU" sz="2400" smtClean="0">
                <a:latin typeface="Courier New" panose="02070309020205020404" pitchFamily="49" charset="0"/>
              </a:rPr>
              <a:t> akkor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T(x)</a:t>
            </a:r>
            <a:r>
              <a:rPr lang="hu-HU" altLang="hu-HU" sz="2400" smtClean="0">
                <a:latin typeface="Courier New" panose="02070309020205020404" pitchFamily="49" charset="0"/>
              </a:rPr>
              <a:t>; R(x)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R(x):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Ciklus amíg </a:t>
            </a:r>
            <a:r>
              <a:rPr lang="hu-HU" altLang="hu-HU" sz="2400" smtClean="0">
                <a:solidFill>
                  <a:srgbClr val="002060"/>
                </a:solidFill>
                <a:latin typeface="Courier New" panose="02070309020205020404" pitchFamily="49" charset="0"/>
              </a:rPr>
              <a:t>p(x)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T(x)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Ciklus vége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Azaz az átírás egy egyszerű elöltesztelős ciklus.</a:t>
            </a:r>
            <a:endParaRPr lang="hu-HU" altLang="hu-HU" sz="2400" smtClean="0">
              <a:latin typeface="Courier New" panose="02070309020205020404" pitchFamily="49" charset="0"/>
            </a:endParaRPr>
          </a:p>
        </p:txBody>
      </p:sp>
      <p:sp>
        <p:nvSpPr>
          <p:cNvPr id="145414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45415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01AD6862-625F-412E-9AF1-20EC951ABAA6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69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F8AB81D5-28F9-42CF-8D35-AA1E4876A16E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specifikáció és algoritmus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8496300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Binomiális számok: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000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Bin(n,k):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k=0 vagy k=n akkor Bin:=1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különben Bin:=Bin(n-1,k)+Bin(n-1,k-1)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200" smtClean="0">
              <a:latin typeface="Courier New" panose="02070309020205020404" pitchFamily="49" charset="0"/>
            </a:endParaRP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200" smtClean="0">
              <a:latin typeface="Courier New" panose="02070309020205020404" pitchFamily="49" charset="0"/>
            </a:endParaRP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Bin(n,k):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k=0 akkor Bin:=1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különben Bin:=Bin(n,k-1)*(n-k+1)/k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  <a:endParaRPr lang="da-DK" altLang="hu-HU" sz="2200" smtClean="0">
              <a:latin typeface="Courier New" panose="02070309020205020404" pitchFamily="49" charset="0"/>
            </a:endParaRPr>
          </a:p>
        </p:txBody>
      </p:sp>
      <p:graphicFrame>
        <p:nvGraphicFramePr>
          <p:cNvPr id="18438" name="Object 8"/>
          <p:cNvGraphicFramePr>
            <a:graphicFrameLocks noChangeAspect="1"/>
          </p:cNvGraphicFramePr>
          <p:nvPr/>
        </p:nvGraphicFramePr>
        <p:xfrm>
          <a:off x="1116013" y="1844675"/>
          <a:ext cx="46482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r:id="rId4" imgW="3163824" imgH="557784" progId="">
                  <p:embed/>
                </p:oleObj>
              </mc:Choice>
              <mc:Fallback>
                <p:oleObj r:id="rId4" imgW="3163824" imgH="557784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844675"/>
                        <a:ext cx="4648200" cy="8223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9"/>
          <p:cNvGraphicFramePr>
            <a:graphicFrameLocks noChangeAspect="1"/>
          </p:cNvGraphicFramePr>
          <p:nvPr/>
        </p:nvGraphicFramePr>
        <p:xfrm>
          <a:off x="1187450" y="4005263"/>
          <a:ext cx="4973638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r:id="rId6" imgW="2801112" imgH="533400" progId="">
                  <p:embed/>
                </p:oleObj>
              </mc:Choice>
              <mc:Fallback>
                <p:oleObj r:id="rId6" imgW="2801112" imgH="5334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-15422"/>
                      <a:stretch>
                        <a:fillRect/>
                      </a:stretch>
                    </p:blipFill>
                    <p:spPr bwMode="auto">
                      <a:xfrm>
                        <a:off x="1187450" y="4005263"/>
                        <a:ext cx="4973638" cy="8207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F028D4A-298E-4BAA-A1C0-9A6D71B4A49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76099BF7-55E3-4BC4-B446-3504E1EDAF83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70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7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474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Jobbrekurzió</a:t>
            </a:r>
            <a:r>
              <a:rPr lang="hu-HU" altLang="hu-HU" b="1" smtClean="0"/>
              <a:t> alapesetei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hu-HU" altLang="hu-HU" sz="2400" smtClean="0">
                <a:latin typeface="Courier New" panose="02070309020205020404" pitchFamily="49" charset="0"/>
              </a:rPr>
              <a:t>R(x):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S(x)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Ha </a:t>
            </a:r>
            <a:r>
              <a:rPr lang="hu-HU" altLang="hu-HU" sz="2400" smtClean="0">
                <a:solidFill>
                  <a:srgbClr val="002060"/>
                </a:solidFill>
                <a:latin typeface="Courier New" panose="02070309020205020404" pitchFamily="49" charset="0"/>
              </a:rPr>
              <a:t>p(x)</a:t>
            </a:r>
            <a:r>
              <a:rPr lang="hu-HU" altLang="hu-HU" sz="2400" smtClean="0">
                <a:latin typeface="Courier New" panose="02070309020205020404" pitchFamily="49" charset="0"/>
              </a:rPr>
              <a:t> akkor </a:t>
            </a:r>
            <a:r>
              <a:rPr lang="hu-HU" altLang="hu-HU" sz="2400" smtClean="0">
                <a:solidFill>
                  <a:srgbClr val="006600"/>
                </a:solidFill>
                <a:latin typeface="Courier New" panose="02070309020205020404" pitchFamily="49" charset="0"/>
              </a:rPr>
              <a:t>T(x)</a:t>
            </a:r>
            <a:r>
              <a:rPr lang="hu-HU" altLang="hu-HU" sz="2400" smtClean="0">
                <a:latin typeface="Courier New" panose="02070309020205020404" pitchFamily="49" charset="0"/>
              </a:rPr>
              <a:t>; R(x)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    különben </a:t>
            </a:r>
            <a:r>
              <a:rPr lang="hu-HU" altLang="hu-HU" sz="2400" smtClean="0">
                <a:solidFill>
                  <a:srgbClr val="FFC000"/>
                </a:solidFill>
                <a:latin typeface="Courier New" panose="02070309020205020404" pitchFamily="49" charset="0"/>
              </a:rPr>
              <a:t>U(x)</a:t>
            </a: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R(x):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S(x)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Ciklus amíg </a:t>
            </a:r>
            <a:r>
              <a:rPr lang="hu-HU" altLang="hu-HU" sz="2400" smtClean="0">
                <a:solidFill>
                  <a:srgbClr val="002060"/>
                </a:solidFill>
                <a:latin typeface="Courier New" panose="02070309020205020404" pitchFamily="49" charset="0"/>
              </a:rPr>
              <a:t>p(x)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  </a:t>
            </a:r>
            <a:r>
              <a:rPr lang="hu-HU" altLang="hu-HU" sz="2400" smtClean="0">
                <a:solidFill>
                  <a:srgbClr val="006600"/>
                </a:solidFill>
                <a:latin typeface="Courier New" panose="02070309020205020404" pitchFamily="49" charset="0"/>
              </a:rPr>
              <a:t>T(x)</a:t>
            </a:r>
            <a:r>
              <a:rPr lang="hu-HU" altLang="hu-HU" sz="2400" smtClean="0">
                <a:latin typeface="Courier New" panose="02070309020205020404" pitchFamily="49" charset="0"/>
              </a:rPr>
              <a:t>; 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</a:rPr>
              <a:t>S(x)</a:t>
            </a:r>
            <a:r>
              <a:rPr lang="hu-HU" altLang="hu-HU" sz="2400" smtClean="0">
                <a:latin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Ciklus vége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r>
              <a:rPr lang="hu-HU" altLang="hu-HU" sz="2400" smtClean="0">
                <a:solidFill>
                  <a:srgbClr val="FFC000"/>
                </a:solidFill>
                <a:latin typeface="Courier New" panose="02070309020205020404" pitchFamily="49" charset="0"/>
              </a:rPr>
              <a:t>U(x)</a:t>
            </a: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Eljárás vége.</a:t>
            </a:r>
          </a:p>
        </p:txBody>
      </p:sp>
      <p:sp>
        <p:nvSpPr>
          <p:cNvPr id="147462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47463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F5D24E2-DA0C-41AF-B08A-30D177DFBA14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7A2817DC-AEED-424B-8C2F-8DC83D87CB65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71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9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49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2050" cy="4967287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Jobbrekurzió</a:t>
            </a:r>
            <a:r>
              <a:rPr lang="hu-HU" altLang="hu-HU" b="1" smtClean="0"/>
              <a:t> példa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hu-HU" altLang="hu-HU" sz="2800" smtClean="0"/>
              <a:t>Egy szó kiírása: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Kiír(szó):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</a:t>
            </a:r>
            <a:r>
              <a:rPr lang="hu-HU" altLang="hu-HU" sz="2200" smtClean="0">
                <a:solidFill>
                  <a:srgbClr val="002060"/>
                </a:solidFill>
                <a:latin typeface="Courier New" panose="02070309020205020404" pitchFamily="49" charset="0"/>
              </a:rPr>
              <a:t>nem üres?(szó) </a:t>
            </a:r>
            <a:r>
              <a:rPr lang="hu-HU" altLang="hu-HU" sz="2200" smtClean="0">
                <a:latin typeface="Courier New" panose="02070309020205020404" pitchFamily="49" charset="0"/>
              </a:rPr>
              <a:t>akkor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Ki: első(szó)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Kiír(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elsőutániak(szó)</a:t>
            </a:r>
            <a:r>
              <a:rPr lang="hu-HU" altLang="hu-HU" sz="2200" smtClean="0">
                <a:latin typeface="Courier New" panose="02070309020205020404" pitchFamily="49" charset="0"/>
              </a:rPr>
              <a:t>)  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Kiír(szó):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amíg </a:t>
            </a:r>
            <a:r>
              <a:rPr lang="hu-HU" altLang="hu-HU" sz="2200" smtClean="0">
                <a:solidFill>
                  <a:srgbClr val="002060"/>
                </a:solidFill>
                <a:latin typeface="Courier New" panose="02070309020205020404" pitchFamily="49" charset="0"/>
              </a:rPr>
              <a:t>nem üres?(szó)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Ki: első(szó)</a:t>
            </a:r>
            <a:b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008000"/>
                </a:solidFill>
                <a:latin typeface="Courier New" panose="02070309020205020404" pitchFamily="49" charset="0"/>
              </a:rPr>
              <a:t>szó:=elsőutániak(szó)</a:t>
            </a:r>
            <a:br>
              <a:rPr lang="hu-HU" altLang="hu-HU" sz="2200" smtClean="0">
                <a:solidFill>
                  <a:srgbClr val="008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vége  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</p:txBody>
      </p:sp>
      <p:sp>
        <p:nvSpPr>
          <p:cNvPr id="149510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49511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659E8D35-C8CB-4BDB-B18C-C58BB31DEA91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2FAEB0F8-16DB-4933-85D1-8598B8312162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72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1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51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893175" cy="4751387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dirty="0" smtClean="0"/>
              <a:t>Jobbrekurzió</a:t>
            </a:r>
            <a:r>
              <a:rPr lang="hu-HU" altLang="hu-HU" b="1" dirty="0" smtClean="0"/>
              <a:t> példa</a:t>
            </a:r>
            <a:r>
              <a:rPr lang="da-DK" altLang="hu-HU" b="1" dirty="0" smtClean="0"/>
              <a:t/>
            </a:r>
            <a:br>
              <a:rPr lang="da-DK" altLang="hu-HU" b="1" dirty="0" smtClean="0"/>
            </a:br>
            <a:r>
              <a:rPr lang="hu-HU" altLang="hu-HU" sz="2800" dirty="0" smtClean="0"/>
              <a:t>Logaritmikus kiválasztás (az A vektor E. és V. eleme között az X elem biztosan megtalálható):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100" dirty="0" smtClean="0">
                <a:latin typeface="Courier New" panose="02070309020205020404" pitchFamily="49" charset="0"/>
              </a:rPr>
              <a:t>Kiválasztás</a:t>
            </a:r>
            <a:r>
              <a:rPr lang="da-DK" altLang="hu-HU" sz="2100" dirty="0" smtClean="0">
                <a:latin typeface="Courier New" panose="02070309020205020404" pitchFamily="49" charset="0"/>
              </a:rPr>
              <a:t>(A,X,</a:t>
            </a:r>
            <a:r>
              <a:rPr lang="hu-HU" altLang="hu-HU" sz="2100" dirty="0" smtClean="0">
                <a:latin typeface="Courier New" panose="02070309020205020404" pitchFamily="49" charset="0"/>
              </a:rPr>
              <a:t>K,</a:t>
            </a:r>
            <a:r>
              <a:rPr lang="da-DK" altLang="hu-HU" sz="2100" dirty="0" smtClean="0">
                <a:latin typeface="Courier New" panose="02070309020205020404" pitchFamily="49" charset="0"/>
              </a:rPr>
              <a:t>E,V):</a:t>
            </a:r>
            <a:br>
              <a:rPr lang="da-DK" altLang="hu-HU" sz="2100" dirty="0" smtClean="0">
                <a:latin typeface="Courier New" panose="02070309020205020404" pitchFamily="49" charset="0"/>
              </a:rPr>
            </a:br>
            <a:r>
              <a:rPr lang="hu-HU" altLang="hu-HU" sz="21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100" dirty="0" smtClean="0">
                <a:latin typeface="Courier New" panose="02070309020205020404" pitchFamily="49" charset="0"/>
              </a:rPr>
              <a:t>K:=(E+V) div 2</a:t>
            </a:r>
            <a:br>
              <a:rPr lang="da-DK" altLang="hu-HU" sz="2100" dirty="0" smtClean="0">
                <a:latin typeface="Courier New" panose="02070309020205020404" pitchFamily="49" charset="0"/>
              </a:rPr>
            </a:br>
            <a:r>
              <a:rPr lang="hu-HU" altLang="hu-HU" sz="21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100" dirty="0" smtClean="0">
                <a:latin typeface="Courier New" panose="02070309020205020404" pitchFamily="49" charset="0"/>
              </a:rPr>
              <a:t>Elágazás</a:t>
            </a:r>
            <a:br>
              <a:rPr lang="da-DK" altLang="hu-HU" sz="2100" dirty="0" smtClean="0">
                <a:latin typeface="Courier New" panose="02070309020205020404" pitchFamily="49" charset="0"/>
              </a:rPr>
            </a:br>
            <a:r>
              <a:rPr lang="hu-HU" altLang="hu-HU" sz="2100" dirty="0" smtClean="0">
                <a:latin typeface="Courier New" panose="02070309020205020404" pitchFamily="49" charset="0"/>
              </a:rPr>
              <a:t>    </a:t>
            </a:r>
            <a:r>
              <a:rPr lang="da-DK" altLang="hu-HU" sz="2100" dirty="0" smtClean="0">
                <a:latin typeface="Courier New" panose="02070309020205020404" pitchFamily="49" charset="0"/>
              </a:rPr>
              <a:t>A(K)&lt;X esetén K</a:t>
            </a:r>
            <a:r>
              <a:rPr lang="hu-HU" altLang="hu-HU" sz="2100" dirty="0" err="1" smtClean="0">
                <a:latin typeface="Courier New" panose="02070309020205020404" pitchFamily="49" charset="0"/>
              </a:rPr>
              <a:t>iválasztá</a:t>
            </a:r>
            <a:r>
              <a:rPr lang="da-DK" altLang="hu-HU" sz="2100" dirty="0" smtClean="0">
                <a:latin typeface="Courier New" panose="02070309020205020404" pitchFamily="49" charset="0"/>
              </a:rPr>
              <a:t>s(A,X,K,</a:t>
            </a:r>
            <a:r>
              <a:rPr lang="hu-HU" altLang="hu-HU" sz="2100" dirty="0" smtClean="0">
                <a:latin typeface="Courier New" panose="02070309020205020404" pitchFamily="49" charset="0"/>
              </a:rPr>
              <a:t>K+1</a:t>
            </a:r>
            <a:r>
              <a:rPr lang="da-DK" altLang="hu-HU" sz="2100" dirty="0" smtClean="0">
                <a:latin typeface="Courier New" panose="02070309020205020404" pitchFamily="49" charset="0"/>
              </a:rPr>
              <a:t>,V) </a:t>
            </a:r>
            <a:br>
              <a:rPr lang="da-DK" altLang="hu-HU" sz="2100" dirty="0" smtClean="0">
                <a:latin typeface="Courier New" panose="02070309020205020404" pitchFamily="49" charset="0"/>
              </a:rPr>
            </a:br>
            <a:r>
              <a:rPr lang="hu-HU" altLang="hu-HU" sz="2100" dirty="0" smtClean="0">
                <a:latin typeface="Courier New" panose="02070309020205020404" pitchFamily="49" charset="0"/>
              </a:rPr>
              <a:t>    </a:t>
            </a:r>
            <a:r>
              <a:rPr lang="da-DK" altLang="hu-HU" sz="2100" dirty="0" smtClean="0">
                <a:latin typeface="Courier New" panose="02070309020205020404" pitchFamily="49" charset="0"/>
              </a:rPr>
              <a:t>A(K)&gt;X esetén K</a:t>
            </a:r>
            <a:r>
              <a:rPr lang="hu-HU" altLang="hu-HU" sz="2100" dirty="0" err="1" smtClean="0">
                <a:latin typeface="Courier New" panose="02070309020205020404" pitchFamily="49" charset="0"/>
              </a:rPr>
              <a:t>iválasztá</a:t>
            </a:r>
            <a:r>
              <a:rPr lang="da-DK" altLang="hu-HU" sz="2100" dirty="0" smtClean="0">
                <a:latin typeface="Courier New" panose="02070309020205020404" pitchFamily="49" charset="0"/>
              </a:rPr>
              <a:t>s(A,X,K,E,</a:t>
            </a:r>
            <a:r>
              <a:rPr lang="hu-HU" altLang="hu-HU" sz="2100" dirty="0" smtClean="0">
                <a:latin typeface="Courier New" panose="02070309020205020404" pitchFamily="49" charset="0"/>
              </a:rPr>
              <a:t>K-1</a:t>
            </a:r>
            <a:r>
              <a:rPr lang="da-DK" altLang="hu-HU" sz="2100" dirty="0" smtClean="0">
                <a:latin typeface="Courier New" panose="02070309020205020404" pitchFamily="49" charset="0"/>
              </a:rPr>
              <a:t>) </a:t>
            </a:r>
            <a:br>
              <a:rPr lang="da-DK" altLang="hu-HU" sz="2100" dirty="0" smtClean="0">
                <a:latin typeface="Courier New" panose="02070309020205020404" pitchFamily="49" charset="0"/>
              </a:rPr>
            </a:br>
            <a:r>
              <a:rPr lang="hu-HU" altLang="hu-HU" sz="21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100" dirty="0" smtClean="0">
                <a:latin typeface="Courier New" panose="02070309020205020404" pitchFamily="49" charset="0"/>
              </a:rPr>
              <a:t>Elágazás vége</a:t>
            </a:r>
            <a:br>
              <a:rPr lang="da-DK" altLang="hu-HU" sz="2100" dirty="0" smtClean="0">
                <a:latin typeface="Courier New" panose="02070309020205020404" pitchFamily="49" charset="0"/>
              </a:rPr>
            </a:br>
            <a:r>
              <a:rPr lang="da-DK" altLang="hu-HU" sz="2100" dirty="0" smtClean="0">
                <a:latin typeface="Courier New" panose="02070309020205020404" pitchFamily="49" charset="0"/>
              </a:rPr>
              <a:t>Eljárás vége.</a:t>
            </a:r>
            <a:endParaRPr lang="hu-HU" altLang="hu-HU" sz="2100" dirty="0" smtClean="0">
              <a:latin typeface="Courier New" panose="02070309020205020404" pitchFamily="49" charset="0"/>
            </a:endParaRP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dirty="0" smtClean="0"/>
              <a:t>Ez nem a formális jobbrekurzió változat, első lépésként tehát formális jobbrekurzióvá kell alakítani!</a:t>
            </a:r>
          </a:p>
        </p:txBody>
      </p:sp>
      <p:sp>
        <p:nvSpPr>
          <p:cNvPr id="151558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51559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B31540C-0A9B-4743-B1A7-04B51A469121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23224309-40BF-43CC-A5C1-BA2A05C726B5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73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536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964612" cy="4895850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dirty="0" smtClean="0"/>
              <a:t>Jobbrekurzió</a:t>
            </a:r>
            <a:r>
              <a:rPr lang="hu-HU" altLang="hu-HU" b="1" dirty="0" smtClean="0"/>
              <a:t> példa</a:t>
            </a:r>
            <a:r>
              <a:rPr lang="da-DK" altLang="hu-HU" b="1" dirty="0" smtClean="0"/>
              <a:t/>
            </a:r>
            <a:br>
              <a:rPr lang="da-DK" altLang="hu-HU" b="1" dirty="0" smtClean="0"/>
            </a:br>
            <a:r>
              <a:rPr lang="hu-HU" altLang="hu-HU" sz="2800" dirty="0" smtClean="0"/>
              <a:t>Logaritmikus kiválasztás (az A vektor E. és V. eleme között az X elem biztosan megtalálható):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200" dirty="0" smtClean="0">
                <a:latin typeface="Courier New" panose="02070309020205020404" pitchFamily="49" charset="0"/>
              </a:rPr>
              <a:t>Kiválasztás</a:t>
            </a:r>
            <a:r>
              <a:rPr lang="da-DK" altLang="hu-HU" sz="2200" dirty="0" smtClean="0">
                <a:latin typeface="Courier New" panose="02070309020205020404" pitchFamily="49" charset="0"/>
              </a:rPr>
              <a:t>(A,X,</a:t>
            </a:r>
            <a:r>
              <a:rPr lang="hu-HU" altLang="hu-HU" sz="2200" dirty="0" smtClean="0">
                <a:latin typeface="Courier New" panose="02070309020205020404" pitchFamily="49" charset="0"/>
              </a:rPr>
              <a:t>K,</a:t>
            </a:r>
            <a:r>
              <a:rPr lang="da-DK" altLang="hu-HU" sz="2200" dirty="0" smtClean="0">
                <a:latin typeface="Courier New" panose="02070309020205020404" pitchFamily="49" charset="0"/>
              </a:rPr>
              <a:t>E,V):</a:t>
            </a:r>
            <a:br>
              <a:rPr lang="da-DK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K:=(E+V) div 2</a:t>
            </a:r>
            <a:b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Elágazás</a:t>
            </a:r>
            <a:b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    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A(K)&lt;X esetén E:=K+1</a:t>
            </a:r>
            <a:b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    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A(K)&gt;X esetén V:=K-1</a:t>
            </a:r>
            <a:b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Elágazás vége</a:t>
            </a:r>
            <a:r>
              <a:rPr lang="da-DK" altLang="hu-HU" sz="2200" dirty="0" smtClean="0">
                <a:latin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</a:rPr>
              <a:t>Ha 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A(K)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</a:t>
            </a:r>
            <a:r>
              <a:rPr lang="da-DK" altLang="hu-HU" sz="22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X</a:t>
            </a:r>
            <a:r>
              <a:rPr lang="da-DK" altLang="hu-HU" sz="2200" dirty="0" smtClean="0">
                <a:latin typeface="Courier New" panose="02070309020205020404" pitchFamily="49" charset="0"/>
              </a:rPr>
              <a:t> akkor K</a:t>
            </a:r>
            <a:r>
              <a:rPr lang="hu-HU" altLang="hu-HU" sz="2200" dirty="0" err="1" smtClean="0">
                <a:latin typeface="Courier New" panose="02070309020205020404" pitchFamily="49" charset="0"/>
              </a:rPr>
              <a:t>iválasztá</a:t>
            </a:r>
            <a:r>
              <a:rPr lang="da-DK" altLang="hu-HU" sz="2200" dirty="0" smtClean="0">
                <a:latin typeface="Courier New" panose="02070309020205020404" pitchFamily="49" charset="0"/>
              </a:rPr>
              <a:t>s(A,X,K,E,V)</a:t>
            </a:r>
            <a:br>
              <a:rPr lang="da-DK" altLang="hu-HU" sz="2200" dirty="0" smtClean="0">
                <a:latin typeface="Courier New" panose="02070309020205020404" pitchFamily="49" charset="0"/>
              </a:rPr>
            </a:br>
            <a:r>
              <a:rPr lang="da-DK" altLang="hu-HU" sz="2200" dirty="0" smtClean="0">
                <a:latin typeface="Courier New" panose="02070309020205020404" pitchFamily="49" charset="0"/>
              </a:rPr>
              <a:t>Eljárás vége.</a:t>
            </a:r>
            <a:endParaRPr lang="hu-HU" altLang="hu-HU" sz="2200" dirty="0" smtClean="0">
              <a:latin typeface="Courier New" panose="02070309020205020404" pitchFamily="49" charset="0"/>
            </a:endParaRPr>
          </a:p>
        </p:txBody>
      </p:sp>
      <p:sp>
        <p:nvSpPr>
          <p:cNvPr id="153606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53607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A926966-6B66-490D-91D7-53174D94350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 rotWithShape="1">
          <a:blip r:embed="rId3"/>
          <a:srcRect l="7169" t="-835" r="4916" b="-1"/>
          <a:stretch/>
        </p:blipFill>
        <p:spPr>
          <a:xfrm>
            <a:off x="5004048" y="3645024"/>
            <a:ext cx="3960440" cy="9361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05C4840A-2E29-4217-BAA0-B56EBEFFA35D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74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5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556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1341438"/>
            <a:ext cx="8856663" cy="4967287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b="1" smtClean="0"/>
              <a:t>Jobbrekurzió</a:t>
            </a:r>
            <a:r>
              <a:rPr lang="hu-HU" altLang="hu-HU" b="1" smtClean="0"/>
              <a:t> példa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hu-HU" altLang="hu-HU" sz="2800" smtClean="0"/>
              <a:t>Logaritmikus kiválasztás (az A vektor E. és V. eleme között az X elem biztosan megtalálható):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Kiválasztás</a:t>
            </a:r>
            <a:r>
              <a:rPr lang="da-DK" altLang="hu-HU" sz="2200" smtClean="0">
                <a:latin typeface="Courier New" panose="02070309020205020404" pitchFamily="49" charset="0"/>
              </a:rPr>
              <a:t>(A,X,K,E,V):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K:=(E+V) div 2</a:t>
            </a:r>
            <a:b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Elágazás</a:t>
            </a:r>
            <a:b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A(K)&lt;X esetén E:=K+1</a:t>
            </a:r>
            <a:b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A(K)&gt;X esetén V:=K-1</a:t>
            </a:r>
            <a:b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Elágazás vége</a:t>
            </a:r>
            <a:r>
              <a:rPr lang="da-DK" altLang="hu-HU" sz="2200" smtClean="0">
                <a:latin typeface="Courier New" panose="02070309020205020404" pitchFamily="49" charset="0"/>
              </a:rPr>
              <a:t/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amíg</a:t>
            </a:r>
            <a:r>
              <a:rPr lang="da-DK" altLang="hu-HU" sz="2200" smtClean="0">
                <a:latin typeface="Courier New" panose="02070309020205020404" pitchFamily="49" charset="0"/>
              </a:rPr>
              <a:t> </a:t>
            </a:r>
            <a:r>
              <a:rPr lang="da-DK" altLang="hu-HU" sz="2200" smtClean="0">
                <a:solidFill>
                  <a:srgbClr val="002060"/>
                </a:solidFill>
                <a:latin typeface="Courier New" panose="02070309020205020404" pitchFamily="49" charset="0"/>
              </a:rPr>
              <a:t>A(K)</a:t>
            </a:r>
            <a:r>
              <a:rPr lang="da-DK" altLang="hu-HU" sz="2200" smtClean="0">
                <a:solidFill>
                  <a:srgbClr val="00206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</a:t>
            </a:r>
            <a:r>
              <a:rPr lang="da-DK" altLang="hu-HU" sz="2200" smtClean="0">
                <a:solidFill>
                  <a:srgbClr val="002060"/>
                </a:solidFill>
                <a:latin typeface="Courier New" panose="02070309020205020404" pitchFamily="49" charset="0"/>
              </a:rPr>
              <a:t>X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vége</a:t>
            </a:r>
            <a:r>
              <a:rPr lang="da-DK" altLang="hu-HU" sz="2200" smtClean="0">
                <a:latin typeface="Courier New" panose="02070309020205020404" pitchFamily="49" charset="0"/>
              </a:rPr>
              <a:t/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da-DK" altLang="hu-HU" sz="2200" smtClean="0">
                <a:latin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</a:endParaRPr>
          </a:p>
        </p:txBody>
      </p:sp>
      <p:sp>
        <p:nvSpPr>
          <p:cNvPr id="155654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55655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F5028F02-EF30-4847-8935-B469D9C473C9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30A8E828-F2B6-4909-9B37-3399437D434C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75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77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11750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Nem tisztán j</a:t>
            </a:r>
            <a:r>
              <a:rPr lang="da-DK" altLang="hu-HU" b="1" smtClean="0"/>
              <a:t>obbrekurzió</a:t>
            </a:r>
            <a:r>
              <a:rPr lang="hu-HU" altLang="hu-HU" b="1" smtClean="0"/>
              <a:t> példa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hu-HU" altLang="hu-HU" sz="2800" smtClean="0"/>
              <a:t>Gyorsrendezés:</a:t>
            </a:r>
          </a:p>
          <a:p>
            <a:pPr marL="0" indent="0" defTabSz="179388">
              <a:lnSpc>
                <a:spcPts val="2400"/>
              </a:lnSpc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hu-HU" altLang="hu-HU" sz="2200" b="1" smtClean="0"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latin typeface="Courier New" panose="02070309020205020404" pitchFamily="49" charset="0"/>
              </a:rPr>
              <a:t>(A,e,v):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Szétválogat(A,e,v,k)</a:t>
            </a:r>
            <a:b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Ha k-e&gt;1 akkor </a:t>
            </a:r>
            <a:r>
              <a:rPr lang="hu-HU" altLang="hu-HU" sz="2200" b="1" smtClean="0">
                <a:solidFill>
                  <a:srgbClr val="FF0000"/>
                </a:solidFill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(A,e,k-1)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</a:t>
            </a:r>
            <a:r>
              <a:rPr lang="hu-HU" altLang="hu-HU" sz="2200" smtClean="0">
                <a:solidFill>
                  <a:srgbClr val="002060"/>
                </a:solidFill>
                <a:latin typeface="Courier New" panose="02070309020205020404" pitchFamily="49" charset="0"/>
              </a:rPr>
              <a:t>v-k&gt;1</a:t>
            </a:r>
            <a:r>
              <a:rPr lang="hu-HU" altLang="hu-HU" sz="2200" smtClean="0">
                <a:latin typeface="Courier New" panose="02070309020205020404" pitchFamily="49" charset="0"/>
              </a:rPr>
              <a:t> akkor </a:t>
            </a:r>
            <a:r>
              <a:rPr lang="hu-HU" altLang="hu-HU" sz="2200" b="1" smtClean="0"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latin typeface="Courier New" panose="02070309020205020404" pitchFamily="49" charset="0"/>
              </a:rPr>
              <a:t>(A,k+1,v)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buFont typeface="Wingdings" panose="05000000000000000000" pitchFamily="2" charset="2"/>
              <a:buNone/>
            </a:pPr>
            <a:r>
              <a:rPr lang="hu-HU" altLang="hu-HU" sz="2200" b="1" smtClean="0"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latin typeface="Courier New" panose="02070309020205020404" pitchFamily="49" charset="0"/>
              </a:rPr>
              <a:t>(A,e,v):</a:t>
            </a:r>
          </a:p>
          <a:p>
            <a:pPr marL="0" indent="0" defTabSz="179388">
              <a:lnSpc>
                <a:spcPts val="24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  Ciklus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Szétválogat(A,e,v,k)</a:t>
            </a:r>
            <a:b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    Ha k-e&gt;1 akkor </a:t>
            </a:r>
            <a:r>
              <a:rPr lang="hu-HU" altLang="hu-HU" sz="2200" b="1" smtClean="0">
                <a:solidFill>
                  <a:srgbClr val="FF0000"/>
                </a:solidFill>
                <a:latin typeface="Courier New" panose="02070309020205020404" pitchFamily="49" charset="0"/>
              </a:rPr>
              <a:t>Quick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(A,e,k-1)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solidFill>
                  <a:srgbClr val="006600"/>
                </a:solidFill>
                <a:latin typeface="Courier New" panose="02070309020205020404" pitchFamily="49" charset="0"/>
              </a:rPr>
              <a:t>    e:=k+1</a:t>
            </a:r>
          </a:p>
          <a:p>
            <a:pPr marL="0" indent="0" defTabSz="179388">
              <a:lnSpc>
                <a:spcPts val="24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  amíg </a:t>
            </a:r>
            <a:r>
              <a:rPr lang="hu-HU" altLang="hu-HU" sz="2200" smtClean="0">
                <a:solidFill>
                  <a:srgbClr val="002060"/>
                </a:solidFill>
                <a:latin typeface="Courier New" panose="02070309020205020404" pitchFamily="49" charset="0"/>
              </a:rPr>
              <a:t>v-k&gt;1</a:t>
            </a:r>
            <a:endParaRPr lang="hu-HU" altLang="hu-HU" sz="2200" smtClean="0">
              <a:latin typeface="Courier New" panose="02070309020205020404" pitchFamily="49" charset="0"/>
            </a:endParaRPr>
          </a:p>
          <a:p>
            <a:pPr marL="0" indent="0" defTabSz="179388">
              <a:lnSpc>
                <a:spcPts val="24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  Ciklus vége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sz="2200" smtClean="0">
              <a:latin typeface="Courier New" panose="02070309020205020404" pitchFamily="49" charset="0"/>
            </a:endParaRPr>
          </a:p>
        </p:txBody>
      </p:sp>
      <p:sp>
        <p:nvSpPr>
          <p:cNvPr id="157702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57703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F3D3A37-86C3-4025-B6C9-A71A80242B3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75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23F9DB51-DDD7-4AFD-99CB-A64CD35584D7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76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97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597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Balrekurzió</a:t>
            </a:r>
            <a:r>
              <a:rPr lang="da-DK" altLang="hu-HU" b="1" smtClean="0"/>
              <a:t/>
            </a:r>
            <a:br>
              <a:rPr lang="da-DK" altLang="hu-HU" b="1" smtClean="0"/>
            </a:br>
            <a:r>
              <a:rPr lang="da-DK" altLang="hu-HU" sz="2800" smtClean="0"/>
              <a:t>Ha az eljárás első utasítás</a:t>
            </a:r>
            <a:r>
              <a:rPr lang="hu-HU" altLang="hu-HU" sz="2800" smtClean="0"/>
              <a:t>a</a:t>
            </a:r>
            <a:r>
              <a:rPr lang="da-DK" altLang="hu-HU" sz="2800" smtClean="0"/>
              <a:t>ként szerepel a rekurzív hívás, akkor a rekurzió lényegében az első nem rekurzívan számolható érték megkeresését szervezi.</a:t>
            </a:r>
            <a:r>
              <a:rPr lang="hu-HU" altLang="hu-HU" sz="2800" smtClean="0"/>
              <a:t> </a:t>
            </a:r>
            <a:r>
              <a:rPr lang="da-DK" altLang="hu-HU" sz="2800" smtClean="0"/>
              <a:t>Majd a visszatérés(ek) után végzi el a transzformációt. Vagyis fordított sorrendű földolgozást végez.</a:t>
            </a:r>
            <a:r>
              <a:rPr lang="hu-HU" altLang="hu-HU" sz="2800" smtClean="0"/>
              <a:t> 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Általános sémája: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400" smtClean="0">
                <a:latin typeface="Courier New" panose="02070309020205020404" pitchFamily="49" charset="0"/>
              </a:rPr>
              <a:t>R(x,y):</a:t>
            </a:r>
            <a:br>
              <a:rPr lang="hu-HU" altLang="hu-HU" sz="2400" smtClean="0">
                <a:latin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</a:rPr>
              <a:t>  </a:t>
            </a:r>
            <a:r>
              <a:rPr lang="da-DK" altLang="hu-HU" sz="2400" smtClean="0">
                <a:latin typeface="Courier New" panose="02070309020205020404" pitchFamily="49" charset="0"/>
              </a:rPr>
              <a:t>Ha p(</a:t>
            </a:r>
            <a:r>
              <a:rPr lang="hu-HU" altLang="hu-HU" sz="2400" smtClean="0">
                <a:latin typeface="Courier New" panose="02070309020205020404" pitchFamily="49" charset="0"/>
              </a:rPr>
              <a:t>x</a:t>
            </a:r>
            <a:r>
              <a:rPr lang="da-DK" altLang="hu-HU" sz="2400" smtClean="0">
                <a:latin typeface="Courier New" panose="02070309020205020404" pitchFamily="49" charset="0"/>
              </a:rPr>
              <a:t>,</a:t>
            </a:r>
            <a:r>
              <a:rPr lang="hu-HU" altLang="hu-HU" sz="2400" smtClean="0">
                <a:latin typeface="Courier New" panose="02070309020205020404" pitchFamily="49" charset="0"/>
              </a:rPr>
              <a:t>y</a:t>
            </a:r>
            <a:r>
              <a:rPr lang="da-DK" altLang="hu-HU" sz="2400" smtClean="0">
                <a:latin typeface="Courier New" panose="02070309020205020404" pitchFamily="49" charset="0"/>
              </a:rPr>
              <a:t>) akkor </a:t>
            </a:r>
            <a:r>
              <a:rPr lang="hu-HU" altLang="hu-HU" sz="2400" smtClean="0">
                <a:latin typeface="Courier New" panose="02070309020205020404" pitchFamily="49" charset="0"/>
              </a:rPr>
              <a:t>R</a:t>
            </a:r>
            <a:r>
              <a:rPr lang="da-DK" altLang="hu-HU" sz="2400" smtClean="0">
                <a:latin typeface="Courier New" panose="02070309020205020404" pitchFamily="49" charset="0"/>
              </a:rPr>
              <a:t>(f(</a:t>
            </a:r>
            <a:r>
              <a:rPr lang="hu-HU" altLang="hu-HU" sz="2400" smtClean="0">
                <a:latin typeface="Courier New" panose="02070309020205020404" pitchFamily="49" charset="0"/>
              </a:rPr>
              <a:t>x</a:t>
            </a:r>
            <a:r>
              <a:rPr lang="da-DK" altLang="hu-HU" sz="2400" smtClean="0">
                <a:latin typeface="Courier New" panose="02070309020205020404" pitchFamily="49" charset="0"/>
              </a:rPr>
              <a:t>),</a:t>
            </a:r>
            <a:r>
              <a:rPr lang="hu-HU" altLang="hu-HU" sz="2400" smtClean="0">
                <a:latin typeface="Courier New" panose="02070309020205020404" pitchFamily="49" charset="0"/>
              </a:rPr>
              <a:t>y</a:t>
            </a:r>
            <a:r>
              <a:rPr lang="da-DK" altLang="hu-HU" sz="2400" smtClean="0">
                <a:latin typeface="Courier New" panose="02070309020205020404" pitchFamily="49" charset="0"/>
              </a:rPr>
              <a:t>)</a:t>
            </a:r>
            <a:r>
              <a:rPr lang="hu-HU" altLang="hu-HU" sz="2400" smtClean="0">
                <a:latin typeface="Courier New" panose="02070309020205020404" pitchFamily="49" charset="0"/>
              </a:rPr>
              <a:t>;</a:t>
            </a:r>
            <a:r>
              <a:rPr lang="da-DK" altLang="hu-HU" sz="2400" smtClean="0">
                <a:latin typeface="Courier New" panose="02070309020205020404" pitchFamily="49" charset="0"/>
              </a:rPr>
              <a:t> S(</a:t>
            </a:r>
            <a:r>
              <a:rPr lang="hu-HU" altLang="hu-HU" sz="2400" smtClean="0">
                <a:latin typeface="Courier New" panose="02070309020205020404" pitchFamily="49" charset="0"/>
              </a:rPr>
              <a:t>x</a:t>
            </a:r>
            <a:r>
              <a:rPr lang="da-DK" altLang="hu-HU" sz="2400" smtClean="0">
                <a:latin typeface="Courier New" panose="02070309020205020404" pitchFamily="49" charset="0"/>
              </a:rPr>
              <a:t>,</a:t>
            </a:r>
            <a:r>
              <a:rPr lang="hu-HU" altLang="hu-HU" sz="2400" smtClean="0">
                <a:latin typeface="Courier New" panose="02070309020205020404" pitchFamily="49" charset="0"/>
              </a:rPr>
              <a:t>y</a:t>
            </a:r>
            <a:r>
              <a:rPr lang="da-DK" altLang="hu-HU" sz="2400" smtClean="0">
                <a:latin typeface="Courier New" panose="02070309020205020404" pitchFamily="49" charset="0"/>
              </a:rPr>
              <a:t>)</a:t>
            </a:r>
            <a:br>
              <a:rPr lang="da-DK" altLang="hu-HU" sz="2400" smtClean="0">
                <a:latin typeface="Courier New" panose="02070309020205020404" pitchFamily="49" charset="0"/>
              </a:rPr>
            </a:br>
            <a:r>
              <a:rPr lang="da-DK" altLang="hu-HU" sz="2400" smtClean="0">
                <a:latin typeface="Courier New" panose="02070309020205020404" pitchFamily="49" charset="0"/>
              </a:rPr>
              <a:t>         különben T(</a:t>
            </a:r>
            <a:r>
              <a:rPr lang="hu-HU" altLang="hu-HU" sz="2400" smtClean="0">
                <a:latin typeface="Courier New" panose="02070309020205020404" pitchFamily="49" charset="0"/>
              </a:rPr>
              <a:t>x</a:t>
            </a:r>
            <a:r>
              <a:rPr lang="da-DK" altLang="hu-HU" sz="2400" smtClean="0">
                <a:latin typeface="Courier New" panose="02070309020205020404" pitchFamily="49" charset="0"/>
              </a:rPr>
              <a:t>,</a:t>
            </a:r>
            <a:r>
              <a:rPr lang="hu-HU" altLang="hu-HU" sz="2400" smtClean="0">
                <a:latin typeface="Courier New" panose="02070309020205020404" pitchFamily="49" charset="0"/>
              </a:rPr>
              <a:t>y</a:t>
            </a:r>
            <a:r>
              <a:rPr lang="da-DK" altLang="hu-HU" sz="2400" smtClean="0">
                <a:latin typeface="Courier New" panose="02070309020205020404" pitchFamily="49" charset="0"/>
              </a:rPr>
              <a:t>)</a:t>
            </a:r>
            <a:br>
              <a:rPr lang="da-DK" altLang="hu-HU" sz="2400" smtClean="0">
                <a:latin typeface="Courier New" panose="02070309020205020404" pitchFamily="49" charset="0"/>
              </a:rPr>
            </a:br>
            <a:r>
              <a:rPr lang="da-DK" altLang="hu-HU" sz="2400" smtClean="0">
                <a:latin typeface="Courier New" panose="02070309020205020404" pitchFamily="49" charset="0"/>
              </a:rPr>
              <a:t>Eljárás vége.</a:t>
            </a:r>
            <a:endParaRPr lang="hu-HU" altLang="hu-HU" sz="2400" smtClean="0">
              <a:latin typeface="Courier New" panose="02070309020205020404" pitchFamily="49" charset="0"/>
            </a:endParaRPr>
          </a:p>
        </p:txBody>
      </p:sp>
      <p:sp>
        <p:nvSpPr>
          <p:cNvPr id="159750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59751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DD8FAEA-2B2F-4F3B-A29B-44A9FB97321B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76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E07318AB-4C67-4131-AE5F-3D962DB44B9F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77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17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183187"/>
          </a:xfrm>
        </p:spPr>
        <p:txBody>
          <a:bodyPr/>
          <a:lstStyle/>
          <a:p>
            <a:pPr marL="265113" indent="-265113">
              <a:buFont typeface="Wingdings" panose="05000000000000000000" pitchFamily="2" charset="2"/>
              <a:buNone/>
            </a:pPr>
            <a:r>
              <a:rPr lang="hu-HU" altLang="hu-HU" b="1" smtClean="0"/>
              <a:t>Balrekurzió – </a:t>
            </a:r>
            <a:r>
              <a:rPr lang="hu-HU" altLang="hu-HU" smtClean="0"/>
              <a:t>példák a feldolgozandóra</a:t>
            </a:r>
          </a:p>
          <a:p>
            <a:pPr marL="265113" indent="-265113">
              <a:lnSpc>
                <a:spcPts val="3000"/>
              </a:lnSpc>
            </a:pPr>
            <a:r>
              <a:rPr lang="da-DK" altLang="hu-HU" sz="2800" smtClean="0"/>
              <a:t>a sorozat elemei egy soros állomány rekordjai,</a:t>
            </a:r>
          </a:p>
          <a:p>
            <a:pPr marL="265113" indent="-265113">
              <a:lnSpc>
                <a:spcPts val="3000"/>
              </a:lnSpc>
              <a:spcBef>
                <a:spcPct val="10000"/>
              </a:spcBef>
            </a:pPr>
            <a:r>
              <a:rPr lang="da-DK" altLang="hu-HU" sz="2800" smtClean="0"/>
              <a:t>a sorozat elemeit láncolt ábrázolással tároljuk és az aktuális elemt</a:t>
            </a:r>
            <a:r>
              <a:rPr lang="hu-HU" altLang="hu-HU" sz="2800" smtClean="0"/>
              <a:t>ő</a:t>
            </a:r>
            <a:r>
              <a:rPr lang="da-DK" altLang="hu-HU" sz="2800" smtClean="0"/>
              <a:t>l csak a következ</a:t>
            </a:r>
            <a:r>
              <a:rPr lang="hu-HU" altLang="hu-HU" sz="2800" smtClean="0"/>
              <a:t>ő</a:t>
            </a:r>
            <a:r>
              <a:rPr lang="da-DK" altLang="hu-HU" sz="2800" smtClean="0"/>
              <a:t>t lehet elérni, az el</a:t>
            </a:r>
            <a:r>
              <a:rPr lang="hu-HU" altLang="hu-HU" sz="2800" smtClean="0"/>
              <a:t>ő</a:t>
            </a:r>
            <a:r>
              <a:rPr lang="da-DK" altLang="hu-HU" sz="2800" smtClean="0"/>
              <a:t>z</a:t>
            </a:r>
            <a:r>
              <a:rPr lang="hu-HU" altLang="hu-HU" sz="2800" smtClean="0"/>
              <a:t>ő</a:t>
            </a:r>
            <a:r>
              <a:rPr lang="da-DK" altLang="hu-HU" sz="2800" smtClean="0"/>
              <a:t>t nem,</a:t>
            </a:r>
          </a:p>
          <a:p>
            <a:pPr marL="265113" indent="-265113">
              <a:lnSpc>
                <a:spcPts val="3000"/>
              </a:lnSpc>
              <a:spcBef>
                <a:spcPct val="10000"/>
              </a:spcBef>
            </a:pPr>
            <a:r>
              <a:rPr lang="da-DK" altLang="hu-HU" sz="2800" smtClean="0"/>
              <a:t>a sorozat elemeit egy sor- vagy veremstruktúrában tároljuk,</a:t>
            </a:r>
          </a:p>
          <a:p>
            <a:pPr marL="265113" indent="-265113">
              <a:lnSpc>
                <a:spcPts val="3000"/>
              </a:lnSpc>
              <a:spcBef>
                <a:spcPct val="10000"/>
              </a:spcBef>
            </a:pPr>
            <a:r>
              <a:rPr lang="da-DK" altLang="hu-HU" sz="2800" smtClean="0"/>
              <a:t>a sorozat elemeit mindig az el</a:t>
            </a:r>
            <a:r>
              <a:rPr lang="hu-HU" altLang="hu-HU" sz="2800" smtClean="0"/>
              <a:t>ő</a:t>
            </a:r>
            <a:r>
              <a:rPr lang="da-DK" altLang="hu-HU" sz="2800" smtClean="0"/>
              <a:t>z</a:t>
            </a:r>
            <a:r>
              <a:rPr lang="hu-HU" altLang="hu-HU" sz="2800" smtClean="0"/>
              <a:t>ő</a:t>
            </a:r>
            <a:r>
              <a:rPr lang="da-DK" altLang="hu-HU" sz="2800" smtClean="0"/>
              <a:t> elemb</a:t>
            </a:r>
            <a:r>
              <a:rPr lang="hu-HU" altLang="hu-HU" sz="2800" smtClean="0"/>
              <a:t>ő</a:t>
            </a:r>
            <a:r>
              <a:rPr lang="da-DK" altLang="hu-HU" sz="2800" smtClean="0"/>
              <a:t>l számítjuk, s a sorozat el</a:t>
            </a:r>
            <a:r>
              <a:rPr lang="hu-HU" altLang="hu-HU" sz="2800" smtClean="0"/>
              <a:t>ő</a:t>
            </a:r>
            <a:r>
              <a:rPr lang="da-DK" altLang="hu-HU" sz="2800" smtClean="0"/>
              <a:t>re meg nem állapítható tagjától visszafelé kell kiírni az elemeket,</a:t>
            </a:r>
          </a:p>
          <a:p>
            <a:pPr marL="265113" indent="-265113">
              <a:lnSpc>
                <a:spcPts val="3000"/>
              </a:lnSpc>
              <a:spcBef>
                <a:spcPct val="10000"/>
              </a:spcBef>
            </a:pPr>
            <a:r>
              <a:rPr lang="da-DK" altLang="hu-HU" sz="2800" smtClean="0"/>
              <a:t>nyelvünk csak olyan szövegkezel</a:t>
            </a:r>
            <a:r>
              <a:rPr lang="hu-HU" altLang="hu-HU" sz="2800" smtClean="0"/>
              <a:t>ő</a:t>
            </a:r>
            <a:r>
              <a:rPr lang="da-DK" altLang="hu-HU" sz="2800" smtClean="0"/>
              <a:t> függvényeket ismer, amelyek a szöveg els</a:t>
            </a:r>
            <a:r>
              <a:rPr lang="hu-HU" altLang="hu-HU" sz="2800" smtClean="0"/>
              <a:t>ő</a:t>
            </a:r>
            <a:r>
              <a:rPr lang="da-DK" altLang="hu-HU" sz="2800" smtClean="0"/>
              <a:t> karakterét tudják megadni, illetve az els</a:t>
            </a:r>
            <a:r>
              <a:rPr lang="hu-HU" altLang="hu-HU" sz="2800" smtClean="0"/>
              <a:t>ő</a:t>
            </a:r>
            <a:r>
              <a:rPr lang="da-DK" altLang="hu-HU" sz="2800" smtClean="0"/>
              <a:t> elhagyásával keletkezett részt.</a:t>
            </a:r>
            <a:endParaRPr lang="hu-HU" altLang="hu-HU" sz="2800" smtClean="0"/>
          </a:p>
        </p:txBody>
      </p:sp>
      <p:sp>
        <p:nvSpPr>
          <p:cNvPr id="161798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61799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DD47DF9-693A-4A31-8798-DE91D977D4DF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77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0DD82120-7946-469A-A26A-0836368C6792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78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63845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63846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11251E1-C562-4C72-801C-6CB4EF0809C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pic>
        <p:nvPicPr>
          <p:cNvPr id="11" name="Picture 2" descr="A RekElj eljárás végrehajtásának semaitikus vázlat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13" y="1225037"/>
            <a:ext cx="4762500" cy="40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églalap 12"/>
          <p:cNvSpPr/>
          <p:nvPr/>
        </p:nvSpPr>
        <p:spPr>
          <a:xfrm>
            <a:off x="5087913" y="3638458"/>
            <a:ext cx="4056087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dirty="0">
                <a:latin typeface="Courier New" panose="02070309020205020404" pitchFamily="49" charset="0"/>
              </a:rPr>
              <a:t>R(x,y):</a:t>
            </a:r>
            <a:br>
              <a:rPr lang="hu-HU" altLang="hu-HU" dirty="0">
                <a:latin typeface="Courier New" panose="02070309020205020404" pitchFamily="49" charset="0"/>
              </a:rPr>
            </a:br>
            <a:r>
              <a:rPr lang="hu-HU" altLang="hu-HU" dirty="0">
                <a:latin typeface="Courier New" panose="02070309020205020404" pitchFamily="49" charset="0"/>
              </a:rPr>
              <a:t>  </a:t>
            </a:r>
            <a:r>
              <a:rPr lang="da-DK" altLang="hu-HU" dirty="0">
                <a:latin typeface="Courier New" panose="02070309020205020404" pitchFamily="49" charset="0"/>
              </a:rPr>
              <a:t>Ha p(</a:t>
            </a:r>
            <a:r>
              <a:rPr lang="hu-HU" altLang="hu-HU" dirty="0">
                <a:latin typeface="Courier New" panose="02070309020205020404" pitchFamily="49" charset="0"/>
              </a:rPr>
              <a:t>x</a:t>
            </a:r>
            <a:r>
              <a:rPr lang="da-DK" altLang="hu-HU" dirty="0">
                <a:latin typeface="Courier New" panose="02070309020205020404" pitchFamily="49" charset="0"/>
              </a:rPr>
              <a:t>,</a:t>
            </a:r>
            <a:r>
              <a:rPr lang="hu-HU" altLang="hu-HU" dirty="0">
                <a:latin typeface="Courier New" panose="02070309020205020404" pitchFamily="49" charset="0"/>
              </a:rPr>
              <a:t>y</a:t>
            </a:r>
            <a:r>
              <a:rPr lang="da-DK" altLang="hu-HU" dirty="0" smtClean="0">
                <a:latin typeface="Courier New" panose="02070309020205020404" pitchFamily="49" charset="0"/>
              </a:rPr>
              <a:t>)</a:t>
            </a:r>
            <a:r>
              <a:rPr lang="hu-HU" altLang="hu-HU" dirty="0" smtClean="0">
                <a:latin typeface="Courier New" panose="02070309020205020404" pitchFamily="49" charset="0"/>
              </a:rPr>
              <a:t/>
            </a:r>
            <a:br>
              <a:rPr lang="hu-HU" altLang="hu-HU" dirty="0" smtClean="0">
                <a:latin typeface="Courier New" panose="02070309020205020404" pitchFamily="49" charset="0"/>
              </a:rPr>
            </a:br>
            <a:r>
              <a:rPr lang="hu-HU" altLang="hu-HU" dirty="0" smtClean="0">
                <a:latin typeface="Courier New" panose="02070309020205020404" pitchFamily="49" charset="0"/>
              </a:rPr>
              <a:t>    </a:t>
            </a:r>
            <a:r>
              <a:rPr lang="da-DK" altLang="hu-HU" dirty="0" smtClean="0">
                <a:latin typeface="Courier New" panose="02070309020205020404" pitchFamily="49" charset="0"/>
              </a:rPr>
              <a:t> </a:t>
            </a:r>
            <a:r>
              <a:rPr lang="da-DK" altLang="hu-HU" dirty="0">
                <a:latin typeface="Courier New" panose="02070309020205020404" pitchFamily="49" charset="0"/>
              </a:rPr>
              <a:t>akkor </a:t>
            </a:r>
            <a:r>
              <a:rPr lang="hu-HU" altLang="hu-HU" dirty="0">
                <a:latin typeface="Courier New" panose="02070309020205020404" pitchFamily="49" charset="0"/>
              </a:rPr>
              <a:t>R</a:t>
            </a:r>
            <a:r>
              <a:rPr lang="da-DK" altLang="hu-HU" dirty="0">
                <a:latin typeface="Courier New" panose="02070309020205020404" pitchFamily="49" charset="0"/>
              </a:rPr>
              <a:t>(f(</a:t>
            </a:r>
            <a:r>
              <a:rPr lang="hu-HU" altLang="hu-HU" dirty="0">
                <a:latin typeface="Courier New" panose="02070309020205020404" pitchFamily="49" charset="0"/>
              </a:rPr>
              <a:t>x</a:t>
            </a:r>
            <a:r>
              <a:rPr lang="da-DK" altLang="hu-HU" dirty="0">
                <a:latin typeface="Courier New" panose="02070309020205020404" pitchFamily="49" charset="0"/>
              </a:rPr>
              <a:t>),</a:t>
            </a:r>
            <a:r>
              <a:rPr lang="hu-HU" altLang="hu-HU" dirty="0">
                <a:latin typeface="Courier New" panose="02070309020205020404" pitchFamily="49" charset="0"/>
              </a:rPr>
              <a:t>y</a:t>
            </a:r>
            <a:r>
              <a:rPr lang="da-DK" altLang="hu-HU" dirty="0">
                <a:latin typeface="Courier New" panose="02070309020205020404" pitchFamily="49" charset="0"/>
              </a:rPr>
              <a:t>)</a:t>
            </a:r>
            <a:r>
              <a:rPr lang="hu-HU" altLang="hu-HU" dirty="0">
                <a:latin typeface="Courier New" panose="02070309020205020404" pitchFamily="49" charset="0"/>
              </a:rPr>
              <a:t>;</a:t>
            </a:r>
            <a:r>
              <a:rPr lang="da-DK" altLang="hu-HU" dirty="0">
                <a:latin typeface="Courier New" panose="02070309020205020404" pitchFamily="49" charset="0"/>
              </a:rPr>
              <a:t> S(</a:t>
            </a:r>
            <a:r>
              <a:rPr lang="hu-HU" altLang="hu-HU" dirty="0">
                <a:latin typeface="Courier New" panose="02070309020205020404" pitchFamily="49" charset="0"/>
              </a:rPr>
              <a:t>x</a:t>
            </a:r>
            <a:r>
              <a:rPr lang="da-DK" altLang="hu-HU" dirty="0">
                <a:latin typeface="Courier New" panose="02070309020205020404" pitchFamily="49" charset="0"/>
              </a:rPr>
              <a:t>,</a:t>
            </a:r>
            <a:r>
              <a:rPr lang="hu-HU" altLang="hu-HU" dirty="0">
                <a:latin typeface="Courier New" panose="02070309020205020404" pitchFamily="49" charset="0"/>
              </a:rPr>
              <a:t>y</a:t>
            </a:r>
            <a:r>
              <a:rPr lang="da-DK" altLang="hu-HU" dirty="0">
                <a:latin typeface="Courier New" panose="02070309020205020404" pitchFamily="49" charset="0"/>
              </a:rPr>
              <a:t>)</a:t>
            </a:r>
            <a:br>
              <a:rPr lang="da-DK" altLang="hu-HU" dirty="0">
                <a:latin typeface="Courier New" panose="02070309020205020404" pitchFamily="49" charset="0"/>
              </a:rPr>
            </a:br>
            <a:r>
              <a:rPr lang="da-DK" altLang="hu-HU" dirty="0">
                <a:latin typeface="Courier New" panose="02070309020205020404" pitchFamily="49" charset="0"/>
              </a:rPr>
              <a:t>     </a:t>
            </a:r>
            <a:r>
              <a:rPr lang="da-DK" altLang="hu-HU" dirty="0" smtClean="0">
                <a:latin typeface="Courier New" panose="02070309020205020404" pitchFamily="49" charset="0"/>
              </a:rPr>
              <a:t>különben </a:t>
            </a:r>
            <a:r>
              <a:rPr lang="da-DK" altLang="hu-HU" dirty="0">
                <a:latin typeface="Courier New" panose="02070309020205020404" pitchFamily="49" charset="0"/>
              </a:rPr>
              <a:t>T(</a:t>
            </a:r>
            <a:r>
              <a:rPr lang="hu-HU" altLang="hu-HU" dirty="0">
                <a:latin typeface="Courier New" panose="02070309020205020404" pitchFamily="49" charset="0"/>
              </a:rPr>
              <a:t>x</a:t>
            </a:r>
            <a:r>
              <a:rPr lang="da-DK" altLang="hu-HU" dirty="0">
                <a:latin typeface="Courier New" panose="02070309020205020404" pitchFamily="49" charset="0"/>
              </a:rPr>
              <a:t>,</a:t>
            </a:r>
            <a:r>
              <a:rPr lang="hu-HU" altLang="hu-HU" dirty="0">
                <a:latin typeface="Courier New" panose="02070309020205020404" pitchFamily="49" charset="0"/>
              </a:rPr>
              <a:t>y</a:t>
            </a:r>
            <a:r>
              <a:rPr lang="da-DK" altLang="hu-HU" dirty="0">
                <a:latin typeface="Courier New" panose="02070309020205020404" pitchFamily="49" charset="0"/>
              </a:rPr>
              <a:t>)</a:t>
            </a:r>
            <a:br>
              <a:rPr lang="da-DK" altLang="hu-HU" dirty="0">
                <a:latin typeface="Courier New" panose="02070309020205020404" pitchFamily="49" charset="0"/>
              </a:rPr>
            </a:br>
            <a:r>
              <a:rPr lang="da-DK" altLang="hu-HU" dirty="0">
                <a:latin typeface="Courier New" panose="02070309020205020404" pitchFamily="49" charset="0"/>
              </a:rPr>
              <a:t>Eljárás vége.</a:t>
            </a:r>
            <a:endParaRPr lang="hu-HU" altLang="hu-HU" dirty="0">
              <a:latin typeface="Courier New" panose="02070309020205020404" pitchFamily="49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FCC0452F-95E7-40C0-99F8-198B580B1F76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79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58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658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Balrekurzió általános átírása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Ha feltehetjük, hogy az f függvénynek létezik inverze: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sz="2200" smtClean="0">
                <a:latin typeface="Courier New" panose="02070309020205020404" pitchFamily="49" charset="0"/>
              </a:rPr>
              <a:t>R(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):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N:=0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amíg p(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x</a:t>
            </a:r>
            <a:r>
              <a:rPr lang="da-DK" altLang="hu-HU" sz="2200" smtClean="0">
                <a:latin typeface="Courier New" panose="02070309020205020404" pitchFamily="49" charset="0"/>
              </a:rPr>
              <a:t>:=f(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); N:=N+1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T(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I=1-t</a:t>
            </a:r>
            <a:r>
              <a:rPr lang="hu-HU" altLang="hu-HU" sz="2200" smtClean="0">
                <a:latin typeface="Courier New" panose="02070309020205020404" pitchFamily="49" charset="0"/>
              </a:rPr>
              <a:t>ő</a:t>
            </a:r>
            <a:r>
              <a:rPr lang="da-DK" altLang="hu-HU" sz="2200" smtClean="0">
                <a:latin typeface="Courier New" panose="02070309020205020404" pitchFamily="49" charset="0"/>
              </a:rPr>
              <a:t>l N-ig	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x:=f</a:t>
            </a:r>
            <a:r>
              <a:rPr lang="hu-HU" altLang="hu-HU" sz="2200" baseline="30000" smtClean="0">
                <a:latin typeface="Courier New" panose="02070309020205020404" pitchFamily="49" charset="0"/>
              </a:rPr>
              <a:t>-1</a:t>
            </a:r>
            <a:r>
              <a:rPr lang="da-DK" altLang="hu-HU" sz="2200" smtClean="0">
                <a:latin typeface="Courier New" panose="02070309020205020404" pitchFamily="49" charset="0"/>
              </a:rPr>
              <a:t>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); S(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da-DK" altLang="hu-HU" sz="2200" smtClean="0">
                <a:latin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</a:endParaRPr>
          </a:p>
        </p:txBody>
      </p:sp>
      <p:sp>
        <p:nvSpPr>
          <p:cNvPr id="165894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65895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7AA427B-0B12-4578-B216-92A239E1A932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79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512A062D-A320-41A0-A20F-2BD24FB8834C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specifikáció és algoritmus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McCarthy 91-függvény: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M(n):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n&gt;100 akkor M:=n-10 különben M:=M(M(n+11))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M(n):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n&gt;100 akkor M:=n-10 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    különben x:=M(n+11); M:=M(x)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Tehát a dupla rekurzió algoritmikus szinten</a:t>
            </a:r>
            <a:br>
              <a:rPr lang="hu-HU" altLang="hu-HU" sz="2800" smtClean="0"/>
            </a:br>
            <a:r>
              <a:rPr lang="hu-HU" altLang="hu-HU" sz="2800" smtClean="0"/>
              <a:t>nem okoz semmilyen gondot!</a:t>
            </a:r>
          </a:p>
        </p:txBody>
      </p:sp>
      <p:graphicFrame>
        <p:nvGraphicFramePr>
          <p:cNvPr id="20486" name="Object 4"/>
          <p:cNvGraphicFramePr>
            <a:graphicFrameLocks noChangeAspect="1"/>
          </p:cNvGraphicFramePr>
          <p:nvPr/>
        </p:nvGraphicFramePr>
        <p:xfrm>
          <a:off x="3049588" y="1989138"/>
          <a:ext cx="44402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4" imgW="2349500" imgH="457200" progId="Equation.3">
                  <p:embed/>
                </p:oleObj>
              </mc:Choice>
              <mc:Fallback>
                <p:oleObj name="Equation" r:id="rId4" imgW="23495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1989138"/>
                        <a:ext cx="44402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31B88325-F12A-48F5-B8FB-8DE55EDFF76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8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A9EC6A0A-6BAF-4F66-979B-BDA022218B5E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80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9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679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Balrekurzió általános átírása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Ha az f függvénynek nem létezik inverze: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sz="2200" smtClean="0">
                <a:latin typeface="Courier New" panose="02070309020205020404" pitchFamily="49" charset="0"/>
              </a:rPr>
              <a:t>R(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):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N:=0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amíg p(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Verembe(x); x</a:t>
            </a:r>
            <a:r>
              <a:rPr lang="da-DK" altLang="hu-HU" sz="2200" smtClean="0">
                <a:latin typeface="Courier New" panose="02070309020205020404" pitchFamily="49" charset="0"/>
              </a:rPr>
              <a:t>:=f(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); N:=N+1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T(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</a:t>
            </a:r>
            <a:r>
              <a:rPr lang="hu-HU" altLang="hu-HU" sz="2200" smtClean="0">
                <a:latin typeface="Courier New" panose="02070309020205020404" pitchFamily="49" charset="0"/>
              </a:rPr>
              <a:t>i</a:t>
            </a:r>
            <a:r>
              <a:rPr lang="da-DK" altLang="hu-HU" sz="2200" smtClean="0">
                <a:latin typeface="Courier New" panose="02070309020205020404" pitchFamily="49" charset="0"/>
              </a:rPr>
              <a:t>=1-t</a:t>
            </a:r>
            <a:r>
              <a:rPr lang="hu-HU" altLang="hu-HU" sz="2200" smtClean="0">
                <a:latin typeface="Courier New" panose="02070309020205020404" pitchFamily="49" charset="0"/>
              </a:rPr>
              <a:t>ő</a:t>
            </a:r>
            <a:r>
              <a:rPr lang="da-DK" altLang="hu-HU" sz="2200" smtClean="0">
                <a:latin typeface="Courier New" panose="02070309020205020404" pitchFamily="49" charset="0"/>
              </a:rPr>
              <a:t>l N-ig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Veremből(x</a:t>
            </a:r>
            <a:r>
              <a:rPr lang="da-DK" altLang="hu-HU" sz="2200" smtClean="0">
                <a:latin typeface="Courier New" panose="02070309020205020404" pitchFamily="49" charset="0"/>
              </a:rPr>
              <a:t>); S(</a:t>
            </a:r>
            <a:r>
              <a:rPr lang="hu-HU" altLang="hu-HU" sz="2200" smtClean="0">
                <a:latin typeface="Courier New" panose="02070309020205020404" pitchFamily="49" charset="0"/>
              </a:rPr>
              <a:t>x</a:t>
            </a:r>
            <a:r>
              <a:rPr lang="da-DK" altLang="hu-HU" sz="2200" smtClean="0">
                <a:latin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</a:rPr>
              <a:t>y</a:t>
            </a:r>
            <a:r>
              <a:rPr lang="da-DK" altLang="hu-HU" sz="2200" smtClean="0">
                <a:latin typeface="Courier New" panose="02070309020205020404" pitchFamily="49" charset="0"/>
              </a:rPr>
              <a:t>)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da-DK" altLang="hu-HU" sz="2200" smtClean="0">
                <a:latin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</a:endParaRPr>
          </a:p>
        </p:txBody>
      </p:sp>
      <p:sp>
        <p:nvSpPr>
          <p:cNvPr id="167942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67943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4283FEF-1534-4A2E-994D-FC96C3EEC357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80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4DC6B8B5-16E4-4FF6-A8ED-9DAD7032B397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81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99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699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Balrekurzió példa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Egy szó „tükrözve” kiírása, azaz betűi sorrendje megfordítása: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Tükröz(szó):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nem üres?(szó) akkor Tükröz(elsőutániak(szó))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                      Ki: első(szó)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</p:txBody>
      </p:sp>
      <p:sp>
        <p:nvSpPr>
          <p:cNvPr id="169990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69991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69D8C11-AA58-443D-9A87-6B60A4D3EF87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81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4F2404FD-C4E1-41EC-BB2D-514417D2B1DF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82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20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720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5225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Balrekurzió példa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Egy szó „tükrözve” kiírása, azaz betűi sorrendje megfordítása: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Tükröz(szó):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N:=0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amíg nem üres?(szó)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Verembe(első(szó))</a:t>
            </a:r>
            <a:r>
              <a:rPr lang="hu-HU" altLang="hu-HU" sz="2200" smtClean="0">
                <a:latin typeface="Courier New" panose="02070309020205020404" pitchFamily="49" charset="0"/>
              </a:rPr>
              <a:t>; N:=N+1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szó:=elsőutániak(szó)</a:t>
            </a:r>
            <a:r>
              <a:rPr lang="hu-HU" altLang="hu-HU" sz="2200" smtClean="0">
                <a:latin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vége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i=1-től N-ig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Veremből(B)</a:t>
            </a:r>
            <a:r>
              <a:rPr lang="hu-HU" altLang="hu-HU" sz="2200" smtClean="0">
                <a:latin typeface="Courier New" panose="02070309020205020404" pitchFamily="49" charset="0"/>
              </a:rPr>
              <a:t>; Ki: B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Ciklus vége  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</p:txBody>
      </p:sp>
      <p:sp>
        <p:nvSpPr>
          <p:cNvPr id="172038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72039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E1A2C913-E7D9-4974-A4C1-5A59A7134073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82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A5E4A3D3-E128-4FE6-A58F-0F6F8483CF64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83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0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740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Balrekurzió példa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M-nél kisebb 2-hatványok visszafelé: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da-DK" altLang="hu-HU" sz="2200" smtClean="0">
                <a:latin typeface="Courier New" panose="02070309020205020404" pitchFamily="49" charset="0"/>
              </a:rPr>
              <a:t>Hatv</a:t>
            </a:r>
            <a:r>
              <a:rPr lang="da-DK" altLang="hu-HU" sz="2200" smtClean="0"/>
              <a:t>á</a:t>
            </a:r>
            <a:r>
              <a:rPr lang="da-DK" altLang="hu-HU" sz="2200" smtClean="0">
                <a:latin typeface="Courier New" panose="02070309020205020404" pitchFamily="49" charset="0"/>
              </a:rPr>
              <a:t>nyok(K,M):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Ha K</a:t>
            </a:r>
            <a:r>
              <a:rPr lang="da-DK" altLang="hu-HU" sz="2200" smtClean="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da-DK" altLang="hu-HU" sz="2200" smtClean="0">
                <a:latin typeface="Courier New" panose="02070309020205020404" pitchFamily="49" charset="0"/>
              </a:rPr>
              <a:t>M akkor Hatv</a:t>
            </a:r>
            <a:r>
              <a:rPr lang="da-DK" altLang="hu-HU" sz="2200" smtClean="0"/>
              <a:t>á</a:t>
            </a:r>
            <a:r>
              <a:rPr lang="da-DK" altLang="hu-HU" sz="2200" smtClean="0">
                <a:latin typeface="Courier New" panose="02070309020205020404" pitchFamily="49" charset="0"/>
              </a:rPr>
              <a:t>nyok(2*K,M); Ki: K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>
              <a:lnSpc>
                <a:spcPct val="90000"/>
              </a:lnSpc>
              <a:spcBef>
                <a:spcPct val="5000"/>
              </a:spcBef>
              <a:buFont typeface="Wingdings" panose="05000000000000000000" pitchFamily="2" charset="2"/>
              <a:buNone/>
            </a:pPr>
            <a:r>
              <a:rPr lang="da-DK" altLang="hu-HU" sz="2200" smtClean="0">
                <a:latin typeface="Courier New" panose="02070309020205020404" pitchFamily="49" charset="0"/>
              </a:rPr>
              <a:t>Hatványok(K,M):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N:=0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amíg K</a:t>
            </a:r>
            <a:r>
              <a:rPr lang="da-DK" altLang="hu-HU" sz="2200" smtClean="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da-DK" altLang="hu-HU" sz="2200" smtClean="0">
                <a:latin typeface="Courier New" panose="02070309020205020404" pitchFamily="49" charset="0"/>
              </a:rPr>
              <a:t>M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K:=2*K</a:t>
            </a:r>
            <a:r>
              <a:rPr lang="da-DK" altLang="hu-HU" sz="2200" smtClean="0">
                <a:latin typeface="Courier New" panose="02070309020205020404" pitchFamily="49" charset="0"/>
              </a:rPr>
              <a:t>; N:=N+1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I=1-t</a:t>
            </a:r>
            <a:r>
              <a:rPr lang="hu-HU" altLang="hu-HU" sz="2200" smtClean="0">
                <a:latin typeface="Courier New" panose="02070309020205020404" pitchFamily="49" charset="0"/>
              </a:rPr>
              <a:t>ő</a:t>
            </a:r>
            <a:r>
              <a:rPr lang="da-DK" altLang="hu-HU" sz="2200" smtClean="0">
                <a:latin typeface="Courier New" panose="02070309020205020404" pitchFamily="49" charset="0"/>
              </a:rPr>
              <a:t>l N-ig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  </a:t>
            </a:r>
            <a:r>
              <a:rPr lang="da-DK" altLang="hu-HU" sz="2200" smtClean="0">
                <a:solidFill>
                  <a:srgbClr val="FF0000"/>
                </a:solidFill>
                <a:latin typeface="Courier New" panose="02070309020205020404" pitchFamily="49" charset="0"/>
              </a:rPr>
              <a:t>K:=K/2</a:t>
            </a:r>
            <a:r>
              <a:rPr lang="da-DK" altLang="hu-HU" sz="2200" smtClean="0">
                <a:latin typeface="Courier New" panose="02070309020205020404" pitchFamily="49" charset="0"/>
              </a:rPr>
              <a:t>; Ki: K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</a:rPr>
            </a:br>
            <a:r>
              <a:rPr lang="da-DK" altLang="hu-HU" sz="2200" smtClean="0">
                <a:latin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</a:endParaRPr>
          </a:p>
        </p:txBody>
      </p:sp>
      <p:sp>
        <p:nvSpPr>
          <p:cNvPr id="174086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74087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AB5C508-A4EE-4440-BE0F-DA6F87F24625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83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5C693743-B94E-4BE9-8F29-16CE583439EA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84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61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Rekurzió és iteráció</a:t>
            </a:r>
          </a:p>
        </p:txBody>
      </p:sp>
      <p:sp>
        <p:nvSpPr>
          <p:cNvPr id="1761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341438"/>
            <a:ext cx="8713788" cy="5256212"/>
          </a:xfrm>
        </p:spPr>
        <p:txBody>
          <a:bodyPr/>
          <a:lstStyle/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További példák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Legnagyobb közös osztó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Hatványozás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Körmentes labirintus (balra, egyenesen vagy jobbra léphet):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en-US" altLang="hu-HU" sz="2800" smtClean="0"/>
              <a:t>function success = find_way_out( maze, room ) 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  </a:t>
            </a:r>
            <a:r>
              <a:rPr lang="en-US" altLang="hu-HU" sz="2800" smtClean="0"/>
              <a:t>for every door in the room 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    </a:t>
            </a:r>
            <a:r>
              <a:rPr lang="en-US" altLang="hu-HU" sz="2800" smtClean="0"/>
              <a:t>new_room = go_through_door( maze, door ) </a:t>
            </a:r>
          </a:p>
          <a:p>
            <a:pPr marL="0" indent="0">
              <a:spcBef>
                <a:spcPct val="5000"/>
              </a:spcBef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    </a:t>
            </a:r>
            <a:r>
              <a:rPr lang="en-US" altLang="hu-HU" sz="2800" smtClean="0"/>
              <a:t>if  ( find_way_out ( maze, new_room ) ) take that door. </a:t>
            </a:r>
          </a:p>
        </p:txBody>
      </p:sp>
      <p:sp>
        <p:nvSpPr>
          <p:cNvPr id="176134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76135" name="Rectangle 8"/>
          <p:cNvSpPr>
            <a:spLocks noChangeArrowheads="1"/>
          </p:cNvSpPr>
          <p:nvPr/>
        </p:nvSpPr>
        <p:spPr bwMode="auto">
          <a:xfrm>
            <a:off x="0" y="3652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hu-HU" altLang="hu-HU" sz="1800"/>
          </a:p>
        </p:txBody>
      </p:sp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96D1A5C-6945-4415-B78B-D8EBD171EFA6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84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47813" y="2060575"/>
            <a:ext cx="6881812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 sz="3600">
                <a:latin typeface="Arial" panose="020B0604020202020204" pitchFamily="34" charset="0"/>
              </a:rPr>
              <a:t>Rekurzió előadás vége</a:t>
            </a:r>
            <a:endParaRPr lang="en-US" altLang="hu-HU" sz="200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7596188" y="6565900"/>
            <a:ext cx="1370012" cy="292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fld id="{2F5CBB36-655B-49E0-B10A-B2D365E26F33}" type="slidenum">
              <a:rPr lang="hu-HU" altLang="hu-HU" sz="1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9</a:t>
            </a:fld>
            <a:endParaRPr lang="hu-HU" altLang="hu-HU" sz="1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altLang="hu-HU" sz="4000" smtClean="0"/>
              <a:t>Rekurzív specifikáció és algoritmus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341438"/>
            <a:ext cx="8785225" cy="4967287"/>
          </a:xfrm>
        </p:spPr>
        <p:txBody>
          <a:bodyPr/>
          <a:lstStyle/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b="1" smtClean="0"/>
              <a:t>Ackermann függvény: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endParaRPr lang="hu-HU" altLang="hu-HU" b="1" smtClean="0"/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200" smtClean="0">
                <a:latin typeface="Courier New" panose="02070309020205020404" pitchFamily="49" charset="0"/>
              </a:rPr>
              <a:t>Ack(n,m):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Ha n=0 akkor Ack:=m+1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különben ha m=0 akkor Ack:=Ack(n-1,1) 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  különben Ack:=Ack(n-1,Ack(n,m-1))</a:t>
            </a:r>
            <a:br>
              <a:rPr lang="hu-HU" altLang="hu-HU" sz="2200" smtClean="0">
                <a:latin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</a:rPr>
              <a:t>Eljárás vége.</a:t>
            </a:r>
          </a:p>
          <a:p>
            <a:pPr marL="0" indent="0" defTabSz="179388"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</a:pPr>
            <a:r>
              <a:rPr lang="hu-HU" altLang="hu-HU" sz="2800" smtClean="0"/>
              <a:t>Tehát a dupla rekurzió algoritmikus szinten nem okoz semmilyen gondot!</a:t>
            </a:r>
            <a:endParaRPr lang="da-DK" altLang="hu-HU" sz="2800" smtClean="0"/>
          </a:p>
        </p:txBody>
      </p:sp>
      <p:graphicFrame>
        <p:nvGraphicFramePr>
          <p:cNvPr id="22534" name="Object 8"/>
          <p:cNvGraphicFramePr>
            <a:graphicFrameLocks noChangeAspect="1"/>
          </p:cNvGraphicFramePr>
          <p:nvPr/>
        </p:nvGraphicFramePr>
        <p:xfrm>
          <a:off x="2051050" y="2066925"/>
          <a:ext cx="45259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r:id="rId4" imgW="3154680" imgH="649224" progId="">
                  <p:embed/>
                </p:oleObj>
              </mc:Choice>
              <mc:Fallback>
                <p:oleObj r:id="rId4" imgW="3154680" imgH="649224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066925"/>
                        <a:ext cx="4525963" cy="9302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átum helye 1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8AA5C5CD-3B3A-42BD-AE9C-4A1DF3029CEF}" type="datetime8">
              <a:rPr lang="hu-HU" smtClean="0"/>
              <a:t>2022. 01. 14. 15:54</a:t>
            </a:fld>
            <a:endParaRPr lang="en-US" dirty="0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Rekurzió</a:t>
            </a:r>
            <a:endParaRPr lang="en-US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E924E-8B43-4812-869F-CA1A997FBA01}" type="slidenum">
              <a:rPr lang="hu-HU" altLang="hu-HU" smtClean="0"/>
              <a:pPr>
                <a:defRPr/>
              </a:pPr>
              <a:t>9</a:t>
            </a:fld>
            <a:r>
              <a:rPr lang="hu-HU" altLang="hu-HU" smtClean="0"/>
              <a:t>/85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7600</TotalTime>
  <Words>3500</Words>
  <Application>Microsoft Office PowerPoint</Application>
  <PresentationFormat>Diavetítés a képernyőre (4:3 oldalarány)</PresentationFormat>
  <Paragraphs>1307</Paragraphs>
  <Slides>85</Slides>
  <Notes>85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4</vt:i4>
      </vt:variant>
      <vt:variant>
        <vt:lpstr>Diacímek</vt:lpstr>
      </vt:variant>
      <vt:variant>
        <vt:i4>85</vt:i4>
      </vt:variant>
    </vt:vector>
  </HeadingPairs>
  <TitlesOfParts>
    <vt:vector size="98" baseType="lpstr">
      <vt:lpstr>Arial</vt:lpstr>
      <vt:lpstr>Calibri</vt:lpstr>
      <vt:lpstr>Courier New</vt:lpstr>
      <vt:lpstr>Garamond</vt:lpstr>
      <vt:lpstr>GreekMathSymbols</vt:lpstr>
      <vt:lpstr>Symbol</vt:lpstr>
      <vt:lpstr>Wingdings</vt:lpstr>
      <vt:lpstr>1_Montázs</vt:lpstr>
      <vt:lpstr>2_Montázs</vt:lpstr>
      <vt:lpstr>Equation</vt:lpstr>
      <vt:lpstr>Bitkép</vt:lpstr>
      <vt:lpstr>Dokumentum</vt:lpstr>
      <vt:lpstr>Klip</vt:lpstr>
      <vt:lpstr>PowerPoint-bemutató</vt:lpstr>
      <vt:lpstr>Rekurzió </vt:lpstr>
      <vt:lpstr>Rekurzió</vt:lpstr>
      <vt:lpstr>Rekurzió</vt:lpstr>
      <vt:lpstr>Rekurzív specifikáció és algoritmus</vt:lpstr>
      <vt:lpstr>Rekurzív specifikáció és algoritmus</vt:lpstr>
      <vt:lpstr>Rekurzív specifikáció és algoritmus</vt:lpstr>
      <vt:lpstr>Rekurzív specifikáció és algoritmus</vt:lpstr>
      <vt:lpstr>Rekurzív specifikáció és algoritmus</vt:lpstr>
      <vt:lpstr>Közvetett rekurzió</vt:lpstr>
      <vt:lpstr>Közvetett rekurzió</vt:lpstr>
      <vt:lpstr>Közvetett rekurzió</vt:lpstr>
      <vt:lpstr>Rekurzív eljárás</vt:lpstr>
      <vt:lpstr>Rekurzív eljárás</vt:lpstr>
      <vt:lpstr>Rekurzió Logo nyelven</vt:lpstr>
      <vt:lpstr>Rekurzió Logo nyelven</vt:lpstr>
      <vt:lpstr>Rekurzív eljárás</vt:lpstr>
      <vt:lpstr>Rekurzív eljárás</vt:lpstr>
      <vt:lpstr>Rekurzív eljárás</vt:lpstr>
      <vt:lpstr>A megvalósítás problémái</vt:lpstr>
      <vt:lpstr>A megvalósítás problémái</vt:lpstr>
      <vt:lpstr>A megvalósítás problémái</vt:lpstr>
      <vt:lpstr>Problémák a rekurzióval</vt:lpstr>
      <vt:lpstr>Problémák a rekurzióval</vt:lpstr>
      <vt:lpstr>Korlátos memóriájú függvények</vt:lpstr>
      <vt:lpstr>Korlátos memóriájú függvények</vt:lpstr>
      <vt:lpstr>Korlátos memóriájú függvények</vt:lpstr>
      <vt:lpstr>Korlátos memóriájú függvények</vt:lpstr>
      <vt:lpstr>Korlátos memóriájú függvények</vt:lpstr>
      <vt:lpstr>Rekurzió memorizálással</vt:lpstr>
      <vt:lpstr>Rekurzió memorizálással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Oszd meg és uralkodj!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Közvetett rekurzió - járdakövezés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Rekurzió és iteráció</vt:lpstr>
      <vt:lpstr>PowerPoint-bemutató</vt:lpstr>
    </vt:vector>
  </TitlesOfParts>
  <Company>ELTE 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Zsakó László</dc:creator>
  <cp:lastModifiedBy>zsako</cp:lastModifiedBy>
  <cp:revision>690</cp:revision>
  <dcterms:created xsi:type="dcterms:W3CDTF">2005-10-16T14:08:29Z</dcterms:created>
  <dcterms:modified xsi:type="dcterms:W3CDTF">2022-01-14T14:54:33Z</dcterms:modified>
</cp:coreProperties>
</file>