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  <p:sldMasterId id="2147483837" r:id="rId2"/>
  </p:sldMasterIdLst>
  <p:notesMasterIdLst>
    <p:notesMasterId r:id="rId64"/>
  </p:notesMasterIdLst>
  <p:handoutMasterIdLst>
    <p:handoutMasterId r:id="rId65"/>
  </p:handoutMasterIdLst>
  <p:sldIdLst>
    <p:sldId id="256" r:id="rId3"/>
    <p:sldId id="362" r:id="rId4"/>
    <p:sldId id="363" r:id="rId5"/>
    <p:sldId id="364" r:id="rId6"/>
    <p:sldId id="365" r:id="rId7"/>
    <p:sldId id="366" r:id="rId8"/>
    <p:sldId id="367" r:id="rId9"/>
    <p:sldId id="368" r:id="rId10"/>
    <p:sldId id="369" r:id="rId11"/>
    <p:sldId id="370" r:id="rId12"/>
    <p:sldId id="371" r:id="rId13"/>
    <p:sldId id="372" r:id="rId14"/>
    <p:sldId id="373" r:id="rId15"/>
    <p:sldId id="374" r:id="rId16"/>
    <p:sldId id="375" r:id="rId17"/>
    <p:sldId id="376" r:id="rId18"/>
    <p:sldId id="377" r:id="rId19"/>
    <p:sldId id="378" r:id="rId20"/>
    <p:sldId id="379" r:id="rId21"/>
    <p:sldId id="380" r:id="rId22"/>
    <p:sldId id="381" r:id="rId23"/>
    <p:sldId id="382" r:id="rId24"/>
    <p:sldId id="383" r:id="rId25"/>
    <p:sldId id="384" r:id="rId26"/>
    <p:sldId id="385" r:id="rId27"/>
    <p:sldId id="386" r:id="rId28"/>
    <p:sldId id="387" r:id="rId29"/>
    <p:sldId id="388" r:id="rId30"/>
    <p:sldId id="389" r:id="rId31"/>
    <p:sldId id="390" r:id="rId32"/>
    <p:sldId id="391" r:id="rId33"/>
    <p:sldId id="392" r:id="rId34"/>
    <p:sldId id="393" r:id="rId35"/>
    <p:sldId id="394" r:id="rId36"/>
    <p:sldId id="395" r:id="rId37"/>
    <p:sldId id="396" r:id="rId38"/>
    <p:sldId id="397" r:id="rId39"/>
    <p:sldId id="398" r:id="rId40"/>
    <p:sldId id="399" r:id="rId41"/>
    <p:sldId id="400" r:id="rId42"/>
    <p:sldId id="401" r:id="rId43"/>
    <p:sldId id="402" r:id="rId44"/>
    <p:sldId id="403" r:id="rId45"/>
    <p:sldId id="404" r:id="rId46"/>
    <p:sldId id="419" r:id="rId47"/>
    <p:sldId id="405" r:id="rId48"/>
    <p:sldId id="406" r:id="rId49"/>
    <p:sldId id="407" r:id="rId50"/>
    <p:sldId id="408" r:id="rId51"/>
    <p:sldId id="409" r:id="rId52"/>
    <p:sldId id="410" r:id="rId53"/>
    <p:sldId id="411" r:id="rId54"/>
    <p:sldId id="412" r:id="rId55"/>
    <p:sldId id="420" r:id="rId56"/>
    <p:sldId id="413" r:id="rId57"/>
    <p:sldId id="414" r:id="rId58"/>
    <p:sldId id="415" r:id="rId59"/>
    <p:sldId id="416" r:id="rId60"/>
    <p:sldId id="417" r:id="rId61"/>
    <p:sldId id="418" r:id="rId62"/>
    <p:sldId id="421" r:id="rId63"/>
  </p:sldIdLst>
  <p:sldSz cx="9144000" cy="6858000" type="screen4x3"/>
  <p:notesSz cx="6797675" cy="9926638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  <a:srgbClr val="663300"/>
    <a:srgbClr val="008000"/>
    <a:srgbClr val="969696"/>
    <a:srgbClr val="FFEAD5"/>
    <a:srgbClr val="FFE0C1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2" autoAdjust="0"/>
    <p:restoredTop sz="94671" autoAdjust="0"/>
  </p:normalViewPr>
  <p:slideViewPr>
    <p:cSldViewPr>
      <p:cViewPr varScale="1">
        <p:scale>
          <a:sx n="105" d="100"/>
          <a:sy n="105" d="100"/>
        </p:scale>
        <p:origin x="182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80"/>
    </p:cViewPr>
  </p:sorterViewPr>
  <p:notesViewPr>
    <p:cSldViewPr>
      <p:cViewPr varScale="1">
        <p:scale>
          <a:sx n="51" d="100"/>
          <a:sy n="51" d="100"/>
        </p:scale>
        <p:origin x="-198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viewProps" Target="viewProp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559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000" b="1">
                <a:latin typeface="Arial" charset="0"/>
              </a:defRPr>
            </a:lvl1pPr>
          </a:lstStyle>
          <a:p>
            <a:pPr>
              <a:defRPr/>
            </a:pPr>
            <a:r>
              <a:rPr lang="hu-HU"/>
              <a:t>Programozási alapismeretek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000" b="1">
                <a:latin typeface="Arial" charset="0"/>
              </a:defRPr>
            </a:lvl1pPr>
          </a:lstStyle>
          <a:p>
            <a:pPr>
              <a:defRPr/>
            </a:pPr>
            <a:r>
              <a:rPr lang="hu-HU"/>
              <a:t>2008/2009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34702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000" b="1">
                <a:latin typeface="Arial" pitchFamily="34" charset="0"/>
              </a:defRPr>
            </a:lvl1pPr>
          </a:lstStyle>
          <a:p>
            <a:pPr>
              <a:defRPr/>
            </a:pPr>
            <a:r>
              <a:rPr lang="hu-HU"/>
              <a:t>Zsakó László</a:t>
            </a:r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000" b="1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DFC4048-E7AF-4AA5-A361-30439412430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hu-HU"/>
              <a:t>Programozási alapismeretek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hu-HU"/>
              <a:t>2008/2009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hu-HU"/>
              <a:t>Zsakó László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4ECE694-A7FA-460A-9999-FF8CBEF93B5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hu-HU" altLang="hu-HU" smtClean="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hu-HU" altLang="hu-HU" smtClean="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r>
              <a:rPr lang="hu-HU" altLang="hu-HU" smtClean="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fld id="{DB113903-7628-415A-940A-80C7B689FB53}" type="slidenum">
              <a:rPr lang="hu-HU" altLang="hu-HU" smtClean="0">
                <a:latin typeface="Arial" panose="020B0604020202020204" pitchFamily="34" charset="0"/>
              </a:rPr>
              <a:pPr/>
              <a:t>1</a:t>
            </a:fld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hu-HU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2662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2662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2663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2663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CCDE05BF-BD35-4C27-AC13-904722F18767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10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2867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2867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2867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2867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312D5E60-BCF1-40DE-B985-E328802CBA57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11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3072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3072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3072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3072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D0924EC7-4A03-4795-BEF2-42A19FF16172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12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3277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3277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3277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3277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F6B7A2B9-D3C0-447C-8968-D2827C8033CE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13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3482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3482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3482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3482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855BF47C-6E67-4CE5-8B0F-9F75B2DDFEF1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14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3686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3686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3687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3687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82E238CE-2206-4BEB-9E3D-6FAE9B3A9ECE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15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3891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3891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3891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3891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2B09F6BD-B773-49B3-B2C7-6B755D6F3990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16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4096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4096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4096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4096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17210CC3-4E04-47FB-B90D-85F156DD6060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17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4301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4301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4301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4301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1156C6F8-5603-4651-A77F-F0721E43352C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18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4506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4506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4506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4506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EB13E823-D3AC-40C4-8F2C-0DA0521F3BB6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19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024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024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024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024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79622DE1-2FC7-4E12-A00C-62E5AA14B557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4710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4710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4711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4711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CD6A5B54-1955-4BBF-8A0A-D7547CF5AEE0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20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4915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4915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4915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4915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49273E39-B47E-4B8A-BAA3-A4E57168B30A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21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5120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5120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5120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5120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E7EFC79F-2139-43B1-916D-51AE038B96BF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22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5325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5325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5325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5325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2E357EC8-3BD8-463D-B78C-220980EAB0D4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23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5530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5530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5530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5530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3681FF81-9E64-432D-9D5D-3CFEBF82665A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24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5734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5734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5735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5735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4492A559-315C-4230-8FC9-55CF3127ACCF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25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5939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5939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5939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5939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F91025FE-7FBD-4E13-AD75-2C2B81C60CF7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26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6144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6144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6144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6144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DC8591FA-C94E-4CAC-9196-9B11FD46B3E5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27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6349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6349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6349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6349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9F2D7CB7-77ED-4F60-9EDF-D8717DF0B481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28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6554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6554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6554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6554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3A425654-2DC2-453E-BD57-EF3132A6F340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29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229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229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229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229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410B61D7-CDF6-455B-9185-79ADBD581C23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6758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6758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6759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6759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7AB379C7-C316-43A9-9DAA-0C5249F15E03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30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6963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6963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6963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6963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80DF5A2D-409E-4B16-8342-AD5DF7571190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31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168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168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168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168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6DCA5E29-251C-4A3F-BC2D-F05ED5F4ADB5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32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373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373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373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373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0579870D-A213-474E-AE98-F959A7006BCC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33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578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578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578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578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96A21C2E-F696-4415-A6B2-0486A441B2F8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34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782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782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783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783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EADAE3E8-1A4C-47E7-880F-DED56231D756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35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7987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7987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7987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7987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F0F75BC1-20E9-44EC-98DF-724A6CB88D5B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36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8192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8192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8192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8192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E46C996C-A793-4C96-B188-C73D2BF041F5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37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8397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8397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8397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8397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A7C0916E-E577-4F0D-9C6B-ADBEA0C0CE01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38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8602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8602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8602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8602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F8A295B9-8EFF-4C5B-A508-047C1846F6C8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39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434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434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434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434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BEAB4855-C192-46AF-8120-1D2AD3562606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8806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8806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8807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8807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4CFC4931-D58A-46BE-967B-9710B867833B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40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9011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9011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9011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9011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37847E7C-2A88-487E-AA1F-9736EBF958A9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41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9216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9216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9216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9216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79FB467B-3519-43A9-BD25-05127A21A33B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42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9421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9421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9421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9421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659D6794-88B2-4764-99C0-BBCF4FA3F83B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43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9626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9626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9626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9626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5A64D17F-5C3A-4EDB-9318-97403BB8492B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44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9830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9830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9831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9831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8A6D9795-42CE-478A-AB61-A26743E0A7DB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45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0035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0035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0035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0035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96262081-3A76-48B8-A476-B9C12C445CDF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46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0240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0240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0240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0240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C0589208-32F3-40A8-B15F-F4A4D0F5E6B4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47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0445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0445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0445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0445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3C8700C6-00FE-43C9-BC40-491CCB8DB30E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48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0650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0650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0650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0650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7448E435-E890-4AD1-9128-D7EA774558CC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49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638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638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639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639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400D7256-096B-478E-9C91-CDBD3E699F4C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0854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0854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0855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0855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56F9BA07-16F9-4FBD-8123-64ABC3358E32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50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1059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1059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1059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1059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1D6B3005-B2F5-4500-93E0-ADD12A9AAD02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51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1264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1264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1264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1264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13CF3818-5C62-4517-A68B-0986FF977DC5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52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1469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1469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1469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1469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DC47467F-8B69-4E5D-BC5B-55565059BB14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53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1674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1674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1674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1674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C083B77D-3337-4E4E-BFAF-32332EAC7D00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54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1878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1878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1879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1879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898229C4-CBA4-4521-84F1-3EF7D4C2DA05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55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2083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2083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2083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2083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D0B26E9A-67FC-4141-9255-C3B5E4BA7CBD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56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2288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2288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2288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2288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68B4C03F-902A-4959-ABC0-285DF2593724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57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493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2493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2493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2493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2493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3074AC39-83F4-4F39-AD32-D1B8BD96392B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58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697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u-HU" altLang="hu-HU" smtClean="0">
                <a:latin typeface="Arial" panose="020B0604020202020204" pitchFamily="34" charset="0"/>
              </a:rPr>
              <a:t>faél, el ˝ore él: kisebb mélységi számúból nagyobb mélységi számúba mutat</a:t>
            </a:r>
          </a:p>
          <a:p>
            <a:r>
              <a:rPr lang="hu-HU" altLang="hu-HU" smtClean="0">
                <a:latin typeface="Arial" panose="020B0604020202020204" pitchFamily="34" charset="0"/>
              </a:rPr>
              <a:t>visszaél, keresztél: nagyobb mélységi számúból kisebb mélységi számúba</a:t>
            </a:r>
          </a:p>
          <a:p>
            <a:r>
              <a:rPr lang="hu-HU" altLang="hu-HU" smtClean="0">
                <a:latin typeface="Arial" panose="020B0604020202020204" pitchFamily="34" charset="0"/>
              </a:rPr>
              <a:t>Mutat</a:t>
            </a:r>
          </a:p>
          <a:p>
            <a:r>
              <a:rPr lang="es-ES" altLang="hu-HU" smtClean="0">
                <a:latin typeface="Arial" panose="020B0604020202020204" pitchFamily="34" charset="0"/>
              </a:rPr>
              <a:t>x ! y egy ha az él vizsgálatakor</a:t>
            </a:r>
          </a:p>
          <a:p>
            <a:r>
              <a:rPr lang="hu-HU" altLang="hu-HU" smtClean="0">
                <a:latin typeface="Arial" panose="020B0604020202020204" pitchFamily="34" charset="0"/>
              </a:rPr>
              <a:t>- faél mszám[y] = 0</a:t>
            </a:r>
          </a:p>
          <a:p>
            <a:r>
              <a:rPr lang="es-ES" altLang="hu-HU" smtClean="0">
                <a:latin typeface="Arial" panose="020B0604020202020204" pitchFamily="34" charset="0"/>
              </a:rPr>
              <a:t>- visszaél mszám[y]  mszám[x] és bszám[y] = 0</a:t>
            </a:r>
          </a:p>
          <a:p>
            <a:r>
              <a:rPr lang="hu-HU" altLang="hu-HU" smtClean="0">
                <a:latin typeface="Arial" panose="020B0604020202020204" pitchFamily="34" charset="0"/>
              </a:rPr>
              <a:t>- el ˝ oreél mszám[y] &gt; mszám[x]</a:t>
            </a:r>
          </a:p>
          <a:p>
            <a:r>
              <a:rPr lang="es-ES" altLang="hu-HU" smtClean="0">
                <a:latin typeface="Arial" panose="020B0604020202020204" pitchFamily="34" charset="0"/>
              </a:rPr>
              <a:t>- keresztél mszám[y] &lt; mszám[x] és bszám[y] &gt; 0.</a:t>
            </a:r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2698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2698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2698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2698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9A5BBF23-D058-404B-BFE0-FADB7FABDFF8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59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843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843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843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843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D5A1339C-78D9-4C7B-8E46-BE4381A05A6B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6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9027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29028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29029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29030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29031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DD3DC8F9-6500-4BC0-B96F-94C9741C7B31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60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1075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131076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131077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131078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131079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7EDDBD9A-7A50-4F69-AAE4-D37CA4DD2345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61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20484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20485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20486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20487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38E4A8F1-6577-4604-BF48-E08E5005978F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7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22532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22533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22534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22535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F6B73069-7FBE-4FCC-BF1A-75EFAC12AEAF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8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iakép hely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Jegyzetek hely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u-HU" altLang="hu-HU" smtClean="0">
              <a:latin typeface="Arial" panose="020B0604020202020204" pitchFamily="34" charset="0"/>
            </a:endParaRPr>
          </a:p>
        </p:txBody>
      </p:sp>
      <p:sp>
        <p:nvSpPr>
          <p:cNvPr id="24580" name="Élőfej helye 3"/>
          <p:cNvSpPr txBox="1">
            <a:spLocks noGrp="1"/>
          </p:cNvSpPr>
          <p:nvPr/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INFOÉRA 2006</a:t>
            </a:r>
          </a:p>
        </p:txBody>
      </p:sp>
      <p:sp>
        <p:nvSpPr>
          <p:cNvPr id="24581" name="Dátum helye 4"/>
          <p:cNvSpPr txBox="1">
            <a:spLocks noGrp="1"/>
          </p:cNvSpPr>
          <p:nvPr/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r>
              <a:rPr lang="hu-HU" altLang="hu-HU" sz="1200">
                <a:latin typeface="Arial" panose="020B0604020202020204" pitchFamily="34" charset="0"/>
              </a:rPr>
              <a:t>2006.11.18</a:t>
            </a:r>
          </a:p>
        </p:txBody>
      </p:sp>
      <p:sp>
        <p:nvSpPr>
          <p:cNvPr id="24582" name="Élőláb helye 5"/>
          <p:cNvSpPr txBox="1">
            <a:spLocks noGrp="1"/>
          </p:cNvSpPr>
          <p:nvPr/>
        </p:nvSpPr>
        <p:spPr bwMode="auto">
          <a:xfrm>
            <a:off x="0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/>
            <a:r>
              <a:rPr lang="hu-HU" altLang="hu-HU" sz="1200">
                <a:latin typeface="Arial" panose="020B0604020202020204" pitchFamily="34" charset="0"/>
              </a:rPr>
              <a:t>Juhász István-Zsakó László: Informatikai képzések a ELTE-n</a:t>
            </a:r>
          </a:p>
        </p:txBody>
      </p:sp>
      <p:sp>
        <p:nvSpPr>
          <p:cNvPr id="24583" name="Dia számának helye 6"/>
          <p:cNvSpPr txBox="1">
            <a:spLocks noGrp="1"/>
          </p:cNvSpPr>
          <p:nvPr/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8" tIns="45784" rIns="91568" bIns="45784" anchor="b"/>
          <a:lstStyle>
            <a:lvl1pPr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r" eaLnBrk="1" hangingPunct="1"/>
            <a:fld id="{4FCC55BD-235F-436C-895F-BAABD76E49D5}" type="slidenum">
              <a:rPr lang="hu-HU" altLang="hu-HU" sz="1200">
                <a:latin typeface="Arial" panose="020B0604020202020204" pitchFamily="34" charset="0"/>
              </a:rPr>
              <a:pPr algn="r" eaLnBrk="1" hangingPunct="1"/>
              <a:t>9</a:t>
            </a:fld>
            <a:endParaRPr lang="hu-HU" altLang="hu-HU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hyperlink" Target="http://ikportal.inf.elte.hu:8080/ELTEInformatikaiKar/elte_ik_2.html" TargetMode="External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jpeg"/><Relationship Id="rId5" Type="http://schemas.openxmlformats.org/officeDocument/2006/relationships/hyperlink" Target="http://ikportal.inf.elte.hu:8080/ELTEInformatikaiKar/elte_ik_2.html" TargetMode="External"/><Relationship Id="rId4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574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 descr="BD10308_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13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cimerr2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688" y="0"/>
            <a:ext cx="1357312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7" descr="BD10308_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700" y="1285875"/>
            <a:ext cx="27813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:\Laci\OKTATAS\ELOADAS\Adatszerkezetek\ik2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37200"/>
            <a:ext cx="317500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elte_ik_2_small.jpg">
            <a:hlinkClick r:id="rId5"/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04813"/>
            <a:ext cx="5238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3648" y="85725"/>
            <a:ext cx="6121102" cy="1111250"/>
          </a:xfrm>
        </p:spPr>
        <p:txBody>
          <a:bodyPr/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8964613" cy="4754562"/>
          </a:xfrm>
        </p:spPr>
        <p:txBody>
          <a:bodyPr/>
          <a:lstStyle>
            <a:lvl1pPr marL="0" indent="0">
              <a:buNone/>
              <a:defRPr/>
            </a:lvl1pPr>
            <a:lvl2pPr marL="363538" indent="-285750">
              <a:defRPr/>
            </a:lvl2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0"/>
          </p:nvPr>
        </p:nvSpPr>
        <p:spPr>
          <a:xfrm>
            <a:off x="3635375" y="6524625"/>
            <a:ext cx="2895600" cy="3333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itchFamily="2" charset="2"/>
              <a:buNone/>
              <a:defRPr sz="1400"/>
            </a:lvl1pPr>
          </a:lstStyle>
          <a:p>
            <a:pPr>
              <a:defRPr/>
            </a:pPr>
            <a:r>
              <a:rPr lang="en-US"/>
              <a:t>Gráfok, gráfalgoritmusok</a:t>
            </a:r>
            <a:endParaRPr lang="en-US" dirty="0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388350" y="6524625"/>
            <a:ext cx="755650" cy="3333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 sz="1400"/>
            </a:lvl1pPr>
          </a:lstStyle>
          <a:p>
            <a:pPr>
              <a:defRPr/>
            </a:pPr>
            <a:fld id="{3B796B7D-463D-4EFF-AF89-BCCBC5CC0560}" type="slidenum">
              <a:rPr lang="hu-HU" altLang="hu-HU" smtClean="0"/>
              <a:pPr>
                <a:defRPr/>
              </a:pPr>
              <a:t>‹#›</a:t>
            </a:fld>
            <a:r>
              <a:rPr lang="hu-HU" altLang="hu-HU" dirty="0" smtClean="0"/>
              <a:t>/61</a:t>
            </a:r>
            <a:endParaRPr lang="hu-HU" altLang="hu-HU" dirty="0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dt" sz="half" idx="12"/>
          </p:nvPr>
        </p:nvSpPr>
        <p:spPr>
          <a:xfrm>
            <a:off x="6948488" y="6524625"/>
            <a:ext cx="1152525" cy="3333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itchFamily="2" charset="2"/>
              <a:buNone/>
              <a:defRPr sz="1400"/>
            </a:lvl1pPr>
          </a:lstStyle>
          <a:p>
            <a:pPr>
              <a:defRPr/>
            </a:pPr>
            <a:fld id="{673A949F-1980-4A2E-BFD8-C24F516EFD40}" type="datetime1">
              <a:rPr lang="hu-HU" smtClean="0"/>
              <a:t>2022. 11. 04.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83482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63801390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7" descr="BD10308_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13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 descr="cimerr2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6688" y="0"/>
            <a:ext cx="1357312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7" descr="BD10308_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2700" y="1285875"/>
            <a:ext cx="27813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C:\Laci\OKTATAS\ELOADAS\Adatszerkezetek\ik2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37200"/>
            <a:ext cx="317500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elte_ik_2_small.jpg">
            <a:hlinkClick r:id="rId5"/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04813"/>
            <a:ext cx="5238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3648" y="85725"/>
            <a:ext cx="6121102" cy="1111250"/>
          </a:xfrm>
        </p:spPr>
        <p:txBody>
          <a:bodyPr/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8964613" cy="4754562"/>
          </a:xfrm>
        </p:spPr>
        <p:txBody>
          <a:bodyPr/>
          <a:lstStyle>
            <a:lvl1pPr marL="0" indent="0">
              <a:buNone/>
              <a:defRPr/>
            </a:lvl1pPr>
            <a:lvl2pPr marL="363538" indent="-285750">
              <a:defRPr/>
            </a:lvl2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0"/>
          </p:nvPr>
        </p:nvSpPr>
        <p:spPr>
          <a:xfrm>
            <a:off x="3635375" y="6524625"/>
            <a:ext cx="2895600" cy="3333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itchFamily="2" charset="2"/>
              <a:buNone/>
              <a:defRPr sz="1400"/>
            </a:lvl1pPr>
          </a:lstStyle>
          <a:p>
            <a:pPr>
              <a:defRPr/>
            </a:pPr>
            <a:r>
              <a:rPr lang="en-US"/>
              <a:t>Gráfok, gráfalgoritmusok</a:t>
            </a:r>
            <a:endParaRPr lang="en-US" dirty="0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388350" y="6524625"/>
            <a:ext cx="755650" cy="3333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 sz="1400"/>
            </a:lvl1pPr>
          </a:lstStyle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‹#›</a:t>
            </a:fld>
            <a:r>
              <a:rPr lang="hu-HU" altLang="hu-HU" dirty="0" smtClean="0"/>
              <a:t>/61</a:t>
            </a:r>
            <a:endParaRPr lang="hu-HU" altLang="hu-HU" dirty="0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dt" sz="half" idx="12"/>
          </p:nvPr>
        </p:nvSpPr>
        <p:spPr>
          <a:xfrm>
            <a:off x="6948488" y="6524625"/>
            <a:ext cx="1152525" cy="3333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itchFamily="2" charset="2"/>
              <a:buNone/>
              <a:defRPr sz="1400"/>
            </a:lvl1pPr>
          </a:lstStyle>
          <a:p>
            <a:pPr>
              <a:defRPr/>
            </a:pPr>
            <a:fld id="{E58869D2-A533-4DB9-B67A-BDE5B66F9B06}" type="datetime1">
              <a:rPr lang="hu-HU" smtClean="0"/>
              <a:t>2022. 11. 04.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59379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e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ELTE"/>
          <p:cNvPicPr>
            <a:picLocks noChangeAspect="1" noChangeArrowheads="1"/>
          </p:cNvPicPr>
          <p:nvPr/>
        </p:nvPicPr>
        <p:blipFill>
          <a:blip r:embed="rId4">
            <a:lum bright="2000" contras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36063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4" descr="cimerr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343150" y="85725"/>
            <a:ext cx="5181600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 smtClean="0"/>
              <a:t>Mintacím szerkesztése</a:t>
            </a:r>
            <a:r>
              <a:rPr lang="hu-HU" altLang="hu-HU" smtClean="0"/>
              <a:t/>
            </a:r>
            <a:br>
              <a:rPr lang="hu-HU" altLang="hu-HU" smtClean="0"/>
            </a:br>
            <a:endParaRPr lang="en-US" altLang="hu-HU" smtClean="0"/>
          </a:p>
        </p:txBody>
      </p:sp>
      <p:sp>
        <p:nvSpPr>
          <p:cNvPr id="1029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43150" y="1341438"/>
            <a:ext cx="6621463" cy="475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 smtClean="0"/>
              <a:t>Mintaszöveg szerkesztése</a:t>
            </a:r>
          </a:p>
          <a:p>
            <a:pPr lvl="1"/>
            <a:r>
              <a:rPr lang="en-US" altLang="hu-HU" smtClean="0"/>
              <a:t>Második szint</a:t>
            </a:r>
          </a:p>
          <a:p>
            <a:pPr lvl="2"/>
            <a:r>
              <a:rPr lang="en-US" altLang="hu-HU" smtClean="0"/>
              <a:t>Harmadik szint</a:t>
            </a:r>
          </a:p>
          <a:p>
            <a:pPr lvl="3"/>
            <a:r>
              <a:rPr lang="en-US" altLang="hu-HU" smtClean="0"/>
              <a:t>Negyedik szint</a:t>
            </a:r>
          </a:p>
          <a:p>
            <a:pPr lvl="4"/>
            <a:r>
              <a:rPr lang="en-US" altLang="hu-HU" smtClean="0"/>
              <a:t>Ötödik szint</a:t>
            </a:r>
          </a:p>
        </p:txBody>
      </p:sp>
      <p:pic>
        <p:nvPicPr>
          <p:cNvPr id="1030" name="Picture 4" descr="cimerr2.jp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75" r:id="rId2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9pPr>
    </p:titleStyle>
    <p:bodyStyle>
      <a:lvl1pPr marL="266700" indent="-2540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30263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800">
          <a:solidFill>
            <a:schemeClr val="tx1"/>
          </a:solidFill>
          <a:latin typeface="+mn-lt"/>
        </a:defRPr>
      </a:lvl2pPr>
      <a:lvl3pPr marL="123825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46238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ELTE"/>
          <p:cNvPicPr>
            <a:picLocks noChangeAspect="1" noChangeArrowheads="1"/>
          </p:cNvPicPr>
          <p:nvPr userDrawn="1"/>
        </p:nvPicPr>
        <p:blipFill>
          <a:blip r:embed="rId4">
            <a:lum bright="2000" contras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0"/>
            <a:ext cx="9136063" cy="685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4" descr="cimerr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343150" y="85725"/>
            <a:ext cx="5181600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 smtClean="0"/>
              <a:t>Mintacím szerkesztése</a:t>
            </a:r>
            <a:r>
              <a:rPr lang="hu-HU" altLang="hu-HU" smtClean="0"/>
              <a:t/>
            </a:r>
            <a:br>
              <a:rPr lang="hu-HU" altLang="hu-HU" smtClean="0"/>
            </a:br>
            <a:endParaRPr lang="en-US" altLang="hu-HU" smtClean="0"/>
          </a:p>
        </p:txBody>
      </p:sp>
      <p:sp>
        <p:nvSpPr>
          <p:cNvPr id="2053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43150" y="1341438"/>
            <a:ext cx="6621463" cy="475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 smtClean="0"/>
              <a:t>Mintaszöveg szerkesztése</a:t>
            </a:r>
          </a:p>
          <a:p>
            <a:pPr lvl="1"/>
            <a:r>
              <a:rPr lang="en-US" altLang="hu-HU" smtClean="0"/>
              <a:t>Második szint</a:t>
            </a:r>
          </a:p>
          <a:p>
            <a:pPr lvl="2"/>
            <a:r>
              <a:rPr lang="en-US" altLang="hu-HU" smtClean="0"/>
              <a:t>Harmadik szint</a:t>
            </a:r>
          </a:p>
          <a:p>
            <a:pPr lvl="3"/>
            <a:r>
              <a:rPr lang="en-US" altLang="hu-HU" smtClean="0"/>
              <a:t>Negyedik szint</a:t>
            </a:r>
          </a:p>
          <a:p>
            <a:pPr lvl="4"/>
            <a:r>
              <a:rPr lang="en-US" altLang="hu-HU" smtClean="0"/>
              <a:t>Ötödik szint</a:t>
            </a:r>
          </a:p>
        </p:txBody>
      </p:sp>
      <p:pic>
        <p:nvPicPr>
          <p:cNvPr id="2054" name="Picture 7" descr="ELTE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1000125"/>
            <a:ext cx="9136063" cy="485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4" descr="cimerr2.jpg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76" r:id="rId2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663300"/>
          </a:solidFill>
          <a:latin typeface="Garamond" pitchFamily="18" charset="0"/>
        </a:defRPr>
      </a:lvl9pPr>
    </p:titleStyle>
    <p:bodyStyle>
      <a:lvl1pPr marL="266700" indent="-2540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30263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800">
          <a:solidFill>
            <a:schemeClr val="tx1"/>
          </a:solidFill>
          <a:latin typeface="+mn-lt"/>
        </a:defRPr>
      </a:lvl2pPr>
      <a:lvl3pPr marL="123825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400">
          <a:solidFill>
            <a:schemeClr val="tx1"/>
          </a:solidFill>
          <a:latin typeface="+mn-lt"/>
        </a:defRPr>
      </a:lvl3pPr>
      <a:lvl4pPr marL="1646238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anose="05000000000000000000" pitchFamily="2" charset="2"/>
        <a:buChar char="Ø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619250" y="2060575"/>
            <a:ext cx="6810375" cy="2887663"/>
          </a:xfrm>
          <a:prstGeom prst="rect">
            <a:avLst/>
          </a:prstGeom>
          <a:solidFill>
            <a:schemeClr val="bg1">
              <a:alpha val="7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indent="127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buFont typeface="Wingdings" panose="05000000000000000000" pitchFamily="2" charset="2"/>
              <a:buNone/>
            </a:pPr>
            <a:r>
              <a:rPr lang="hu-HU" altLang="hu-HU" sz="3600" dirty="0">
                <a:latin typeface="Arial" panose="020B0604020202020204" pitchFamily="34" charset="0"/>
              </a:rPr>
              <a:t>Gráfok, gráfalgoritmusok I.</a:t>
            </a:r>
            <a:br>
              <a:rPr lang="hu-HU" altLang="hu-HU" sz="3600" dirty="0">
                <a:latin typeface="Arial" panose="020B0604020202020204" pitchFamily="34" charset="0"/>
              </a:rPr>
            </a:br>
            <a:r>
              <a:rPr lang="hu-HU" altLang="hu-HU" sz="3600" dirty="0">
                <a:latin typeface="Arial" panose="020B0604020202020204" pitchFamily="34" charset="0"/>
              </a:rPr>
              <a:t/>
            </a:r>
            <a:br>
              <a:rPr lang="hu-HU" altLang="hu-HU" sz="3600" dirty="0">
                <a:latin typeface="Arial" panose="020B0604020202020204" pitchFamily="34" charset="0"/>
              </a:rPr>
            </a:br>
            <a:r>
              <a:rPr lang="hu-HU" altLang="hu-HU" sz="4000" i="1" baseline="30000" dirty="0"/>
              <a:t>(Horváth Gyula és Szlávi Péter előadásai felhasználásával)</a:t>
            </a:r>
            <a:endParaRPr lang="en-US" altLang="hu-HU" sz="4000" dirty="0">
              <a:latin typeface="Arial" panose="020B0604020202020204" pitchFamily="34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0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25603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25604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E9CDD304-72F8-401E-AF60-5CD13B8EF81B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25605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6391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103687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b="1" dirty="0" smtClean="0"/>
              <a:t>Csúcslista  </a:t>
            </a:r>
            <a:r>
              <a:rPr lang="hu-HU" dirty="0" smtClean="0"/>
              <a:t>(szomszédsági lista) – tömbös </a:t>
            </a:r>
            <a:r>
              <a:rPr lang="hu-HU" dirty="0" err="1" smtClean="0"/>
              <a:t>megvalósí-tásban</a:t>
            </a:r>
            <a:r>
              <a:rPr lang="hu-HU" dirty="0" smtClean="0"/>
              <a:t>: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800" dirty="0"/>
              <a:t>Fok(i),</a:t>
            </a:r>
            <a:r>
              <a:rPr lang="hu-HU" sz="2800" dirty="0" err="1"/>
              <a:t>Kifok</a:t>
            </a:r>
            <a:r>
              <a:rPr lang="hu-HU" sz="2800" dirty="0"/>
              <a:t>(i)</a:t>
            </a:r>
            <a:r>
              <a:rPr lang="hu-HU" sz="2800" dirty="0" smtClean="0"/>
              <a:t>= az i-ből kivezető élek száma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800" dirty="0" smtClean="0"/>
              <a:t>L(</a:t>
            </a:r>
            <a:r>
              <a:rPr lang="hu-HU" sz="2800" dirty="0" err="1" smtClean="0"/>
              <a:t>i,j</a:t>
            </a:r>
            <a:r>
              <a:rPr lang="hu-HU" sz="2800" dirty="0" smtClean="0"/>
              <a:t>)= az i-ből kivezető j. él végpontja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  <a:p>
            <a:pPr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800" dirty="0" smtClean="0"/>
              <a:t>Súlyozott gráfra: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800" dirty="0"/>
              <a:t>Fok(i),</a:t>
            </a:r>
            <a:r>
              <a:rPr lang="hu-HU" sz="2800" dirty="0" err="1"/>
              <a:t>Kifok</a:t>
            </a:r>
            <a:r>
              <a:rPr lang="hu-HU" sz="2800" dirty="0"/>
              <a:t>(i)</a:t>
            </a:r>
            <a:r>
              <a:rPr lang="hu-HU" sz="2800" dirty="0" smtClean="0"/>
              <a:t>= az i-ből kivezető élek száma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800" dirty="0" smtClean="0"/>
              <a:t>L(</a:t>
            </a:r>
            <a:r>
              <a:rPr lang="hu-HU" sz="2800" dirty="0" err="1" smtClean="0"/>
              <a:t>i,j</a:t>
            </a:r>
            <a:r>
              <a:rPr lang="hu-HU" sz="2800" dirty="0" smtClean="0"/>
              <a:t>).pont= az i-ből kivezető j. él végpontja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800" dirty="0" smtClean="0"/>
              <a:t>L(</a:t>
            </a:r>
            <a:r>
              <a:rPr lang="hu-HU" sz="2800" dirty="0" err="1" smtClean="0"/>
              <a:t>i,j</a:t>
            </a:r>
            <a:r>
              <a:rPr lang="hu-HU" sz="2800" dirty="0" smtClean="0"/>
              <a:t>).súly= az i-ből kivezető j. él súlya</a:t>
            </a:r>
            <a:endParaRPr lang="da-DK" sz="2800" dirty="0" smtClean="0"/>
          </a:p>
        </p:txBody>
      </p:sp>
      <p:sp>
        <p:nvSpPr>
          <p:cNvPr id="25607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10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27651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27652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BEF58E91-0A04-4E01-974C-FC60E70C4EF8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27653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7415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103687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b="1" dirty="0" smtClean="0"/>
              <a:t>Csúcslista: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b="1" dirty="0" smtClean="0"/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</p:txBody>
      </p:sp>
      <p:pic>
        <p:nvPicPr>
          <p:cNvPr id="2765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773238"/>
            <a:ext cx="27813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Táblázat 12"/>
          <p:cNvGraphicFramePr>
            <a:graphicFrameLocks noGrp="1"/>
          </p:cNvGraphicFramePr>
          <p:nvPr/>
        </p:nvGraphicFramePr>
        <p:xfrm>
          <a:off x="900113" y="1914525"/>
          <a:ext cx="2159000" cy="2593980"/>
        </p:xfrm>
        <a:graphic>
          <a:graphicData uri="http://schemas.openxmlformats.org/drawingml/2006/table">
            <a:tbl>
              <a:tblPr/>
              <a:tblGrid>
                <a:gridCol w="358775">
                  <a:extLst>
                    <a:ext uri="{9D8B030D-6E8A-4147-A177-3AD203B41FA5}">
                      <a16:colId xmlns:a16="http://schemas.microsoft.com/office/drawing/2014/main" val="634572039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958138241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2808153959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428286657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4219731720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874329775"/>
                    </a:ext>
                  </a:extLst>
                </a:gridCol>
              </a:tblGrid>
              <a:tr h="365729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4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3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4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7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1854766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3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917894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3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4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7359162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3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1924331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6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0069464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5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4133592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1136683"/>
                  </a:ext>
                </a:extLst>
              </a:tr>
            </a:tbl>
          </a:graphicData>
        </a:graphic>
      </p:graphicFrame>
      <p:sp>
        <p:nvSpPr>
          <p:cNvPr id="27722" name="Élőláb helye 10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11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29699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29700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9C683BE9-EDC7-4360-9BD3-FBB3814AA027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29701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8439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103687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b="1" dirty="0" smtClean="0"/>
              <a:t>Csúcslista súlyozott gráfra: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b="1" dirty="0" smtClean="0"/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</p:txBody>
      </p:sp>
      <p:graphicFrame>
        <p:nvGraphicFramePr>
          <p:cNvPr id="13" name="Táblázat 12"/>
          <p:cNvGraphicFramePr>
            <a:graphicFrameLocks noGrp="1"/>
          </p:cNvGraphicFramePr>
          <p:nvPr/>
        </p:nvGraphicFramePr>
        <p:xfrm>
          <a:off x="900113" y="1916113"/>
          <a:ext cx="2735262" cy="2593980"/>
        </p:xfrm>
        <a:graphic>
          <a:graphicData uri="http://schemas.openxmlformats.org/drawingml/2006/table">
            <a:tbl>
              <a:tblPr/>
              <a:tblGrid>
                <a:gridCol w="455612">
                  <a:extLst>
                    <a:ext uri="{9D8B030D-6E8A-4147-A177-3AD203B41FA5}">
                      <a16:colId xmlns:a16="http://schemas.microsoft.com/office/drawing/2014/main" val="1206040411"/>
                    </a:ext>
                  </a:extLst>
                </a:gridCol>
                <a:gridCol w="455613">
                  <a:extLst>
                    <a:ext uri="{9D8B030D-6E8A-4147-A177-3AD203B41FA5}">
                      <a16:colId xmlns:a16="http://schemas.microsoft.com/office/drawing/2014/main" val="368199962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4115421858"/>
                    </a:ext>
                  </a:extLst>
                </a:gridCol>
                <a:gridCol w="455612">
                  <a:extLst>
                    <a:ext uri="{9D8B030D-6E8A-4147-A177-3AD203B41FA5}">
                      <a16:colId xmlns:a16="http://schemas.microsoft.com/office/drawing/2014/main" val="188791706"/>
                    </a:ext>
                  </a:extLst>
                </a:gridCol>
                <a:gridCol w="455613">
                  <a:extLst>
                    <a:ext uri="{9D8B030D-6E8A-4147-A177-3AD203B41FA5}">
                      <a16:colId xmlns:a16="http://schemas.microsoft.com/office/drawing/2014/main" val="2023174156"/>
                    </a:ext>
                  </a:extLst>
                </a:gridCol>
                <a:gridCol w="455612">
                  <a:extLst>
                    <a:ext uri="{9D8B030D-6E8A-4147-A177-3AD203B41FA5}">
                      <a16:colId xmlns:a16="http://schemas.microsoft.com/office/drawing/2014/main" val="1327058775"/>
                    </a:ext>
                  </a:extLst>
                </a:gridCol>
              </a:tblGrid>
              <a:tr h="365729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4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2,2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3,5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4,1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7,9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0076496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1,2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3,5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0867801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3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1,5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2,5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4,2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5940923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1,1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3,2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0171175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6,8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8865329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5,8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1779144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1,9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4227235"/>
                  </a:ext>
                </a:extLst>
              </a:tr>
            </a:tbl>
          </a:graphicData>
        </a:graphic>
      </p:graphicFrame>
      <p:pic>
        <p:nvPicPr>
          <p:cNvPr id="2976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336800"/>
            <a:ext cx="27813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70" name="Élőláb helye 10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12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3174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31748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B5297DF6-CC31-4211-8E37-DB866699CE72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31749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9463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103687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b="1" dirty="0" smtClean="0"/>
              <a:t>Csúcslista irányított gráfra: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b="1" dirty="0" smtClean="0"/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</p:txBody>
      </p:sp>
      <p:pic>
        <p:nvPicPr>
          <p:cNvPr id="317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325" y="2559050"/>
            <a:ext cx="27813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áblázat 10"/>
          <p:cNvGraphicFramePr>
            <a:graphicFrameLocks noGrp="1"/>
          </p:cNvGraphicFramePr>
          <p:nvPr/>
        </p:nvGraphicFramePr>
        <p:xfrm>
          <a:off x="900113" y="1916113"/>
          <a:ext cx="2159000" cy="2593980"/>
        </p:xfrm>
        <a:graphic>
          <a:graphicData uri="http://schemas.openxmlformats.org/drawingml/2006/table">
            <a:tbl>
              <a:tblPr/>
              <a:tblGrid>
                <a:gridCol w="358775">
                  <a:extLst>
                    <a:ext uri="{9D8B030D-6E8A-4147-A177-3AD203B41FA5}">
                      <a16:colId xmlns:a16="http://schemas.microsoft.com/office/drawing/2014/main" val="3055736362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484390978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909304135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1494308604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3593957293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1058200256"/>
                    </a:ext>
                  </a:extLst>
                </a:gridCol>
              </a:tblGrid>
              <a:tr h="365729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4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3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4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7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970635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3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509239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4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2466365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3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902144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6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918721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5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190021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5596320"/>
                  </a:ext>
                </a:extLst>
              </a:tr>
            </a:tbl>
          </a:graphicData>
        </a:graphic>
      </p:graphicFrame>
      <p:sp>
        <p:nvSpPr>
          <p:cNvPr id="31818" name="Élőláb helye 1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13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33795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33796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EF461FB0-9B6C-49BE-8C67-BCF2FBED1294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33797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20487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103687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b="1" dirty="0" smtClean="0"/>
              <a:t>Tapasztalatok a csúcslistáról:</a:t>
            </a:r>
          </a:p>
          <a:p>
            <a:pPr marL="369888" lvl="1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dirty="0" smtClean="0"/>
              <a:t>irányítatlan gráf esetén mindkét végpontnál szerepel a másik</a:t>
            </a:r>
          </a:p>
          <a:p>
            <a:pPr marL="369888" lvl="1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dirty="0" smtClean="0"/>
              <a:t>Fok, </a:t>
            </a:r>
            <a:r>
              <a:rPr lang="hu-HU" dirty="0" err="1" smtClean="0"/>
              <a:t>Kifok</a:t>
            </a:r>
            <a:r>
              <a:rPr lang="hu-HU" dirty="0" smtClean="0"/>
              <a:t>: soronként a darabszám</a:t>
            </a:r>
          </a:p>
          <a:p>
            <a:pPr marL="369888" lvl="1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dirty="0" err="1" smtClean="0"/>
              <a:t>Befok</a:t>
            </a:r>
            <a:r>
              <a:rPr lang="hu-HU" dirty="0" smtClean="0"/>
              <a:t>: nehezen számítható</a:t>
            </a:r>
          </a:p>
          <a:p>
            <a:pPr marL="369888" lvl="1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dirty="0" smtClean="0"/>
              <a:t>könnyű új éleket hozzávenni, élek súlyát megváltoztatni</a:t>
            </a:r>
          </a:p>
          <a:p>
            <a:pPr marL="369888" lvl="1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dirty="0" smtClean="0"/>
              <a:t>nehéz éleket törölni (sőt irányítatlan gráfnál 2 helyről kell)</a:t>
            </a:r>
          </a:p>
          <a:p>
            <a:pPr marL="369888" lvl="1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dirty="0" smtClean="0"/>
              <a:t>nehéz pontokat törölni</a:t>
            </a:r>
          </a:p>
          <a:p>
            <a:pPr marL="369888" lvl="1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dirty="0" smtClean="0"/>
              <a:t>nagy mátrix kell, ha nincs jó korlát a kivezető élek számára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</p:txBody>
      </p:sp>
      <p:sp>
        <p:nvSpPr>
          <p:cNvPr id="33799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14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35843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35844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77D66188-104A-4363-9719-77E643B08CC9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35845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21511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103687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b="1" dirty="0" smtClean="0"/>
              <a:t>Csúcslista (listás megvalósításban):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800" dirty="0" smtClean="0"/>
              <a:t>L(i).lista= az i-ből kivezető élek listája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</p:txBody>
      </p:sp>
      <p:pic>
        <p:nvPicPr>
          <p:cNvPr id="3584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413" y="3057525"/>
            <a:ext cx="27813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57563"/>
            <a:ext cx="4891087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9" name="Élőláb helye 10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15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37891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37892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35C86F5E-3766-4D60-8164-9E79CDF2F14B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37893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22535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103687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b="1" dirty="0" err="1" smtClean="0"/>
              <a:t>Éllista</a:t>
            </a:r>
            <a:r>
              <a:rPr lang="hu-HU" b="1" dirty="0" smtClean="0"/>
              <a:t> (tömbös megvalósításban):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800" dirty="0" smtClean="0"/>
              <a:t>E(i,j)= az i. él j. végpontja (j=1,2)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  <a:p>
            <a:pPr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800" dirty="0" smtClean="0"/>
              <a:t>Súlyozott gráfra: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800" dirty="0" smtClean="0"/>
              <a:t>E(i).kezdő, E(i).vég= az i. él két végpontja (így is lehet)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800" dirty="0" smtClean="0"/>
              <a:t>E(i).súly= az i. él súlya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</p:txBody>
      </p:sp>
      <p:sp>
        <p:nvSpPr>
          <p:cNvPr id="37895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16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39939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39940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412C2E25-2FB3-47A4-8E93-F09EE032BFBC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39941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39942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103687"/>
          </a:xfrm>
        </p:spPr>
        <p:txBody>
          <a:bodyPr/>
          <a:lstStyle/>
          <a:p>
            <a:pPr marL="254000">
              <a:lnSpc>
                <a:spcPct val="95000"/>
              </a:lnSpc>
              <a:spcBef>
                <a:spcPct val="5000"/>
              </a:spcBef>
            </a:pPr>
            <a:r>
              <a:rPr lang="hu-HU" altLang="hu-HU" b="1" smtClean="0"/>
              <a:t>Éllista: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</a:pPr>
            <a:endParaRPr lang="hu-HU" altLang="hu-HU" b="1" smtClean="0"/>
          </a:p>
          <a:p>
            <a:pPr marL="254000">
              <a:lnSpc>
                <a:spcPct val="95000"/>
              </a:lnSpc>
              <a:spcBef>
                <a:spcPct val="5000"/>
              </a:spcBef>
            </a:pPr>
            <a:endParaRPr lang="hu-HU" altLang="hu-HU" sz="2800" smtClean="0"/>
          </a:p>
          <a:p>
            <a:pPr marL="254000">
              <a:lnSpc>
                <a:spcPct val="95000"/>
              </a:lnSpc>
              <a:spcBef>
                <a:spcPct val="5000"/>
              </a:spcBef>
            </a:pPr>
            <a:endParaRPr lang="hu-HU" altLang="hu-HU" sz="2800" smtClean="0"/>
          </a:p>
          <a:p>
            <a:pPr marL="254000">
              <a:lnSpc>
                <a:spcPct val="95000"/>
              </a:lnSpc>
              <a:spcBef>
                <a:spcPct val="5000"/>
              </a:spcBef>
            </a:pPr>
            <a:endParaRPr lang="hu-HU" altLang="hu-HU" sz="2800" smtClean="0"/>
          </a:p>
        </p:txBody>
      </p:sp>
      <p:pic>
        <p:nvPicPr>
          <p:cNvPr id="3994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773238"/>
            <a:ext cx="27813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Táblázat 12"/>
          <p:cNvGraphicFramePr>
            <a:graphicFrameLocks noGrp="1"/>
          </p:cNvGraphicFramePr>
          <p:nvPr/>
        </p:nvGraphicFramePr>
        <p:xfrm>
          <a:off x="2916238" y="1916113"/>
          <a:ext cx="719137" cy="2593980"/>
        </p:xfrm>
        <a:graphic>
          <a:graphicData uri="http://schemas.openxmlformats.org/drawingml/2006/table">
            <a:tbl>
              <a:tblPr/>
              <a:tblGrid>
                <a:gridCol w="360362">
                  <a:extLst>
                    <a:ext uri="{9D8B030D-6E8A-4147-A177-3AD203B41FA5}">
                      <a16:colId xmlns:a16="http://schemas.microsoft.com/office/drawing/2014/main" val="3961044713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956790962"/>
                    </a:ext>
                  </a:extLst>
                </a:gridCol>
              </a:tblGrid>
              <a:tr h="365729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1972746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3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8312623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4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5230515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7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310545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3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6970296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3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4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6760528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5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6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9398643"/>
                  </a:ext>
                </a:extLst>
              </a:tr>
            </a:tbl>
          </a:graphicData>
        </a:graphic>
      </p:graphicFrame>
      <p:sp>
        <p:nvSpPr>
          <p:cNvPr id="39970" name="Élőláb helye 10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17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4198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41988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45B25083-C9DC-413A-B67D-DBD94947655B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41989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41990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103687"/>
          </a:xfrm>
        </p:spPr>
        <p:txBody>
          <a:bodyPr/>
          <a:lstStyle/>
          <a:p>
            <a:pPr marL="254000">
              <a:lnSpc>
                <a:spcPct val="95000"/>
              </a:lnSpc>
              <a:spcBef>
                <a:spcPct val="5000"/>
              </a:spcBef>
            </a:pPr>
            <a:r>
              <a:rPr lang="hu-HU" altLang="hu-HU" b="1" smtClean="0"/>
              <a:t>Éllista súlyozott gráfra: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</a:pPr>
            <a:endParaRPr lang="hu-HU" altLang="hu-HU" b="1" smtClean="0"/>
          </a:p>
          <a:p>
            <a:pPr marL="254000">
              <a:lnSpc>
                <a:spcPct val="95000"/>
              </a:lnSpc>
              <a:spcBef>
                <a:spcPct val="5000"/>
              </a:spcBef>
            </a:pPr>
            <a:endParaRPr lang="hu-HU" altLang="hu-HU" sz="2800" smtClean="0"/>
          </a:p>
          <a:p>
            <a:pPr marL="254000">
              <a:lnSpc>
                <a:spcPct val="95000"/>
              </a:lnSpc>
              <a:spcBef>
                <a:spcPct val="5000"/>
              </a:spcBef>
            </a:pPr>
            <a:endParaRPr lang="hu-HU" altLang="hu-HU" sz="2800" smtClean="0"/>
          </a:p>
          <a:p>
            <a:pPr marL="254000">
              <a:lnSpc>
                <a:spcPct val="95000"/>
              </a:lnSpc>
              <a:spcBef>
                <a:spcPct val="5000"/>
              </a:spcBef>
            </a:pPr>
            <a:endParaRPr lang="hu-HU" altLang="hu-HU" sz="2800" smtClean="0"/>
          </a:p>
        </p:txBody>
      </p:sp>
      <p:pic>
        <p:nvPicPr>
          <p:cNvPr id="4199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336800"/>
            <a:ext cx="27813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áblázat 10"/>
          <p:cNvGraphicFramePr>
            <a:graphicFrameLocks noGrp="1"/>
          </p:cNvGraphicFramePr>
          <p:nvPr/>
        </p:nvGraphicFramePr>
        <p:xfrm>
          <a:off x="2051050" y="2206625"/>
          <a:ext cx="1081088" cy="2593980"/>
        </p:xfrm>
        <a:graphic>
          <a:graphicData uri="http://schemas.openxmlformats.org/drawingml/2006/table">
            <a:tbl>
              <a:tblPr/>
              <a:tblGrid>
                <a:gridCol w="360363">
                  <a:extLst>
                    <a:ext uri="{9D8B030D-6E8A-4147-A177-3AD203B41FA5}">
                      <a16:colId xmlns:a16="http://schemas.microsoft.com/office/drawing/2014/main" val="2536492203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1975202496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3959690360"/>
                    </a:ext>
                  </a:extLst>
                </a:gridCol>
              </a:tblGrid>
              <a:tr h="365729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8854525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3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5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1664857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4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2024517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7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9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9268940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3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5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3985332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3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4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6559548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5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6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8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3953157"/>
                  </a:ext>
                </a:extLst>
              </a:tr>
            </a:tbl>
          </a:graphicData>
        </a:graphic>
      </p:graphicFrame>
      <p:sp>
        <p:nvSpPr>
          <p:cNvPr id="42026" name="Élőláb helye 11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18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44035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44036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5C46D399-8C79-4DE8-BE7F-4C91D1B33D7D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44037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44038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103687"/>
          </a:xfrm>
        </p:spPr>
        <p:txBody>
          <a:bodyPr/>
          <a:lstStyle/>
          <a:p>
            <a:pPr marL="254000">
              <a:lnSpc>
                <a:spcPct val="95000"/>
              </a:lnSpc>
              <a:spcBef>
                <a:spcPct val="5000"/>
              </a:spcBef>
            </a:pPr>
            <a:r>
              <a:rPr lang="hu-HU" altLang="hu-HU" b="1" smtClean="0"/>
              <a:t>Tapasztalatok az éllistáról:</a:t>
            </a:r>
          </a:p>
          <a:p>
            <a:pPr marL="369888" lvl="1">
              <a:lnSpc>
                <a:spcPct val="95000"/>
              </a:lnSpc>
              <a:spcBef>
                <a:spcPct val="5000"/>
              </a:spcBef>
            </a:pPr>
            <a:r>
              <a:rPr lang="hu-HU" altLang="hu-HU" smtClean="0"/>
              <a:t>irányítatlan gráf esetén csak egyszer szerepelnek az élek</a:t>
            </a:r>
          </a:p>
          <a:p>
            <a:pPr marL="369888" lvl="1">
              <a:lnSpc>
                <a:spcPct val="95000"/>
              </a:lnSpc>
              <a:spcBef>
                <a:spcPct val="5000"/>
              </a:spcBef>
            </a:pPr>
            <a:r>
              <a:rPr lang="hu-HU" altLang="hu-HU" smtClean="0"/>
              <a:t>könnyű új éleket hozzávenni, élek súlyát megváltoztatni</a:t>
            </a:r>
          </a:p>
          <a:p>
            <a:pPr marL="369888" lvl="1">
              <a:lnSpc>
                <a:spcPct val="95000"/>
              </a:lnSpc>
              <a:spcBef>
                <a:spcPct val="5000"/>
              </a:spcBef>
            </a:pPr>
            <a:r>
              <a:rPr lang="hu-HU" altLang="hu-HU" smtClean="0"/>
              <a:t>nehéz éleket törölni</a:t>
            </a:r>
          </a:p>
          <a:p>
            <a:pPr marL="369888" lvl="1">
              <a:lnSpc>
                <a:spcPct val="95000"/>
              </a:lnSpc>
              <a:spcBef>
                <a:spcPct val="5000"/>
              </a:spcBef>
            </a:pPr>
            <a:r>
              <a:rPr lang="hu-HU" altLang="hu-HU" smtClean="0"/>
              <a:t>nehéz pontokat törölni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</a:pPr>
            <a:endParaRPr lang="hu-HU" altLang="hu-HU" sz="2800" smtClean="0"/>
          </a:p>
          <a:p>
            <a:pPr marL="254000">
              <a:lnSpc>
                <a:spcPct val="95000"/>
              </a:lnSpc>
              <a:spcBef>
                <a:spcPct val="5000"/>
              </a:spcBef>
            </a:pPr>
            <a:endParaRPr lang="hu-HU" altLang="hu-HU" sz="2800" smtClean="0"/>
          </a:p>
        </p:txBody>
      </p:sp>
      <p:sp>
        <p:nvSpPr>
          <p:cNvPr id="44039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19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</a:t>
            </a:r>
          </a:p>
        </p:txBody>
      </p:sp>
      <p:sp>
        <p:nvSpPr>
          <p:cNvPr id="9219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9220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DB4B3739-DD3D-43A2-B4A3-076EEBF98587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9221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9222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103687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da-DK" altLang="hu-HU" b="1" dirty="0" smtClean="0"/>
              <a:t>A gráf fogalma</a:t>
            </a:r>
            <a:r>
              <a:rPr lang="da-DK" altLang="hu-HU" dirty="0" smtClean="0"/>
              <a:t>:</a:t>
            </a:r>
            <a:r>
              <a:rPr lang="da-DK" altLang="hu-HU" sz="2800" dirty="0" smtClean="0"/>
              <a:t/>
            </a:r>
            <a:br>
              <a:rPr lang="da-DK" altLang="hu-HU" sz="2800" dirty="0" smtClean="0"/>
            </a:br>
            <a:r>
              <a:rPr lang="hu-HU" altLang="hu-HU" sz="2800" dirty="0" smtClean="0"/>
              <a:t>Gráf(P,E): </a:t>
            </a:r>
            <a:r>
              <a:rPr lang="da-DK" altLang="hu-HU" sz="2800" dirty="0" smtClean="0"/>
              <a:t>P </a:t>
            </a:r>
            <a:r>
              <a:rPr lang="da-DK" altLang="hu-HU" sz="2800" i="1" dirty="0" smtClean="0"/>
              <a:t>pontok</a:t>
            </a:r>
            <a:r>
              <a:rPr lang="da-DK" altLang="hu-HU" sz="2800" dirty="0" smtClean="0"/>
              <a:t> </a:t>
            </a:r>
            <a:r>
              <a:rPr lang="hu-HU" altLang="hu-HU" sz="2800" dirty="0" smtClean="0"/>
              <a:t>(</a:t>
            </a:r>
            <a:r>
              <a:rPr lang="hu-HU" altLang="hu-HU" sz="2800" i="1" dirty="0" smtClean="0"/>
              <a:t>csúcsok</a:t>
            </a:r>
            <a:r>
              <a:rPr lang="hu-HU" altLang="hu-HU" sz="2800" dirty="0" smtClean="0"/>
              <a:t>) </a:t>
            </a:r>
            <a:r>
              <a:rPr lang="da-DK" altLang="hu-HU" sz="2800" dirty="0" smtClean="0"/>
              <a:t>és E</a:t>
            </a:r>
            <a:r>
              <a:rPr lang="da-DK" altLang="hu-HU" sz="2800" dirty="0" smtClean="0">
                <a:sym typeface="Symbol" panose="05050102010706020507" pitchFamily="18" charset="2"/>
              </a:rPr>
              <a:t></a:t>
            </a:r>
            <a:r>
              <a:rPr lang="da-DK" altLang="hu-HU" sz="2800" dirty="0" smtClean="0"/>
              <a:t>P</a:t>
            </a:r>
            <a:r>
              <a:rPr lang="da-DK" altLang="hu-HU" sz="2800" dirty="0" smtClean="0">
                <a:sym typeface="Symbol" panose="05050102010706020507" pitchFamily="18" charset="2"/>
              </a:rPr>
              <a:t></a:t>
            </a:r>
            <a:r>
              <a:rPr lang="da-DK" altLang="hu-HU" sz="2800" dirty="0" smtClean="0"/>
              <a:t>P </a:t>
            </a:r>
            <a:r>
              <a:rPr lang="da-DK" altLang="hu-HU" sz="2800" i="1" dirty="0" smtClean="0"/>
              <a:t>élek</a:t>
            </a:r>
            <a:r>
              <a:rPr lang="da-DK" altLang="hu-HU" sz="2800" dirty="0" smtClean="0"/>
              <a:t> halmaza</a:t>
            </a:r>
          </a:p>
          <a:p>
            <a:pPr>
              <a:spcBef>
                <a:spcPct val="10000"/>
              </a:spcBef>
              <a:spcAft>
                <a:spcPts val="300"/>
              </a:spcAft>
            </a:pPr>
            <a:r>
              <a:rPr lang="da-DK" altLang="hu-HU" b="1" dirty="0" smtClean="0"/>
              <a:t>Fogalm</a:t>
            </a:r>
            <a:r>
              <a:rPr lang="hu-HU" altLang="hu-HU" b="1" dirty="0" err="1" smtClean="0"/>
              <a:t>ak</a:t>
            </a:r>
            <a:r>
              <a:rPr lang="da-DK" altLang="hu-HU" b="1" dirty="0" smtClean="0"/>
              <a:t>:</a:t>
            </a:r>
          </a:p>
          <a:p>
            <a:pPr>
              <a:spcBef>
                <a:spcPct val="0"/>
              </a:spcBef>
            </a:pPr>
            <a:r>
              <a:rPr lang="da-DK" altLang="hu-HU" sz="2800" dirty="0" smtClean="0"/>
              <a:t>Irányított</a:t>
            </a:r>
            <a:r>
              <a:rPr lang="hu-HU" altLang="hu-HU" sz="2800" dirty="0" smtClean="0"/>
              <a:t> gráf : (p</a:t>
            </a:r>
            <a:r>
              <a:rPr lang="hu-HU" altLang="hu-HU" sz="2800" baseline="-25000" dirty="0" smtClean="0"/>
              <a:t>1</a:t>
            </a:r>
            <a:r>
              <a:rPr lang="hu-HU" altLang="hu-HU" sz="2800" dirty="0" smtClean="0"/>
              <a:t>,p</a:t>
            </a:r>
            <a:r>
              <a:rPr lang="hu-HU" altLang="hu-HU" sz="2800" baseline="-25000" dirty="0" smtClean="0"/>
              <a:t>2</a:t>
            </a:r>
            <a:r>
              <a:rPr lang="hu-HU" altLang="hu-HU" sz="2800" dirty="0" smtClean="0"/>
              <a:t>)</a:t>
            </a:r>
            <a:r>
              <a:rPr lang="hu-HU" altLang="hu-HU" sz="2800" dirty="0" smtClean="0">
                <a:sym typeface="Symbol" panose="05050102010706020507" pitchFamily="18" charset="2"/>
              </a:rPr>
              <a:t>E-ből nem következik, hogy </a:t>
            </a:r>
            <a:r>
              <a:rPr lang="hu-HU" altLang="hu-HU" sz="2800" dirty="0" smtClean="0"/>
              <a:t>(p</a:t>
            </a:r>
            <a:r>
              <a:rPr lang="hu-HU" altLang="hu-HU" sz="2800" baseline="-25000" dirty="0" smtClean="0"/>
              <a:t>2</a:t>
            </a:r>
            <a:r>
              <a:rPr lang="hu-HU" altLang="hu-HU" sz="2800" dirty="0" smtClean="0"/>
              <a:t>,p</a:t>
            </a:r>
            <a:r>
              <a:rPr lang="hu-HU" altLang="hu-HU" sz="2800" baseline="-25000" dirty="0" smtClean="0"/>
              <a:t>1</a:t>
            </a:r>
            <a:r>
              <a:rPr lang="hu-HU" altLang="hu-HU" sz="2800" dirty="0" smtClean="0"/>
              <a:t>)</a:t>
            </a:r>
            <a:r>
              <a:rPr lang="hu-HU" altLang="hu-HU" sz="2800" dirty="0" smtClean="0">
                <a:sym typeface="Symbol" panose="05050102010706020507" pitchFamily="18" charset="2"/>
              </a:rPr>
              <a:t>E</a:t>
            </a:r>
            <a:endParaRPr lang="hu-HU" altLang="hu-HU" sz="2800" dirty="0" smtClean="0"/>
          </a:p>
          <a:p>
            <a:pPr>
              <a:spcBef>
                <a:spcPct val="0"/>
              </a:spcBef>
            </a:pPr>
            <a:r>
              <a:rPr lang="hu-HU" altLang="hu-HU" sz="2800" dirty="0" err="1" smtClean="0"/>
              <a:t>Irányítatlan</a:t>
            </a:r>
            <a:r>
              <a:rPr lang="da-DK" altLang="hu-HU" sz="2800" dirty="0" smtClean="0"/>
              <a:t> gráf </a:t>
            </a:r>
            <a:r>
              <a:rPr lang="hu-HU" altLang="hu-HU" sz="2800" dirty="0" smtClean="0"/>
              <a:t>: (p</a:t>
            </a:r>
            <a:r>
              <a:rPr lang="hu-HU" altLang="hu-HU" sz="2800" baseline="-25000" dirty="0" smtClean="0"/>
              <a:t>1</a:t>
            </a:r>
            <a:r>
              <a:rPr lang="hu-HU" altLang="hu-HU" sz="2800" dirty="0" smtClean="0"/>
              <a:t>,p</a:t>
            </a:r>
            <a:r>
              <a:rPr lang="hu-HU" altLang="hu-HU" sz="2800" baseline="-25000" dirty="0" smtClean="0"/>
              <a:t>2</a:t>
            </a:r>
            <a:r>
              <a:rPr lang="hu-HU" altLang="hu-HU" sz="2800" dirty="0" smtClean="0"/>
              <a:t>)</a:t>
            </a:r>
            <a:r>
              <a:rPr lang="hu-HU" altLang="hu-HU" sz="2800" dirty="0" smtClean="0">
                <a:sym typeface="Symbol" panose="05050102010706020507" pitchFamily="18" charset="2"/>
              </a:rPr>
              <a:t>E →</a:t>
            </a:r>
            <a:r>
              <a:rPr lang="hu-HU" altLang="hu-HU" sz="2800" dirty="0" smtClean="0"/>
              <a:t> (p</a:t>
            </a:r>
            <a:r>
              <a:rPr lang="hu-HU" altLang="hu-HU" sz="2800" baseline="-25000" dirty="0" smtClean="0"/>
              <a:t>2</a:t>
            </a:r>
            <a:r>
              <a:rPr lang="hu-HU" altLang="hu-HU" sz="2800" dirty="0" smtClean="0"/>
              <a:t>,p</a:t>
            </a:r>
            <a:r>
              <a:rPr lang="hu-HU" altLang="hu-HU" sz="2800" baseline="-25000" dirty="0" smtClean="0"/>
              <a:t>1</a:t>
            </a:r>
            <a:r>
              <a:rPr lang="hu-HU" altLang="hu-HU" sz="2800" dirty="0" smtClean="0"/>
              <a:t>)</a:t>
            </a:r>
            <a:r>
              <a:rPr lang="hu-HU" altLang="hu-HU" sz="2800" dirty="0" smtClean="0">
                <a:sym typeface="Symbol" panose="05050102010706020507" pitchFamily="18" charset="2"/>
              </a:rPr>
              <a:t>E</a:t>
            </a:r>
            <a:endParaRPr lang="hu-HU" altLang="hu-HU" sz="2800" dirty="0" smtClean="0"/>
          </a:p>
          <a:p>
            <a:pPr>
              <a:spcBef>
                <a:spcPct val="0"/>
              </a:spcBef>
            </a:pPr>
            <a:r>
              <a:rPr lang="da-DK" altLang="hu-HU" sz="2800" dirty="0" smtClean="0"/>
              <a:t>Út</a:t>
            </a:r>
            <a:r>
              <a:rPr lang="hu-HU" altLang="hu-HU" sz="2800" dirty="0" smtClean="0"/>
              <a:t>: (p</a:t>
            </a:r>
            <a:r>
              <a:rPr lang="hu-HU" altLang="hu-HU" sz="2800" baseline="-25000" dirty="0" smtClean="0"/>
              <a:t>1</a:t>
            </a:r>
            <a:r>
              <a:rPr lang="hu-HU" altLang="hu-HU" sz="2800" dirty="0" smtClean="0"/>
              <a:t>,p</a:t>
            </a:r>
            <a:r>
              <a:rPr lang="hu-HU" altLang="hu-HU" sz="2800" baseline="-25000" dirty="0" smtClean="0"/>
              <a:t>2</a:t>
            </a:r>
            <a:r>
              <a:rPr lang="hu-HU" altLang="hu-HU" sz="2800" dirty="0" smtClean="0"/>
              <a:t>), (p</a:t>
            </a:r>
            <a:r>
              <a:rPr lang="hu-HU" altLang="hu-HU" sz="2800" baseline="-25000" dirty="0" smtClean="0"/>
              <a:t>2</a:t>
            </a:r>
            <a:r>
              <a:rPr lang="hu-HU" altLang="hu-HU" sz="2800" dirty="0" smtClean="0"/>
              <a:t>,p</a:t>
            </a:r>
            <a:r>
              <a:rPr lang="hu-HU" altLang="hu-HU" sz="2800" baseline="-25000" dirty="0" smtClean="0"/>
              <a:t>3</a:t>
            </a:r>
            <a:r>
              <a:rPr lang="hu-HU" altLang="hu-HU" sz="2800" dirty="0" smtClean="0"/>
              <a:t>), …, (p</a:t>
            </a:r>
            <a:r>
              <a:rPr lang="hu-HU" altLang="hu-HU" sz="2800" baseline="-25000" dirty="0" smtClean="0"/>
              <a:t>k-1</a:t>
            </a:r>
            <a:r>
              <a:rPr lang="hu-HU" altLang="hu-HU" sz="2800" dirty="0" smtClean="0"/>
              <a:t>,p</a:t>
            </a:r>
            <a:r>
              <a:rPr lang="hu-HU" altLang="hu-HU" sz="2800" baseline="-25000" dirty="0" smtClean="0"/>
              <a:t>k</a:t>
            </a:r>
            <a:r>
              <a:rPr lang="hu-HU" altLang="hu-HU" sz="2800" dirty="0" smtClean="0"/>
              <a:t>)</a:t>
            </a:r>
            <a:r>
              <a:rPr lang="hu-HU" altLang="hu-HU" sz="2800" dirty="0" smtClean="0">
                <a:sym typeface="Symbol" panose="05050102010706020507" pitchFamily="18" charset="2"/>
              </a:rPr>
              <a:t>E</a:t>
            </a:r>
            <a:r>
              <a:rPr lang="hu-HU" altLang="hu-HU" sz="2800" dirty="0" smtClean="0"/>
              <a:t> élsorozat</a:t>
            </a:r>
          </a:p>
          <a:p>
            <a:pPr>
              <a:spcBef>
                <a:spcPct val="0"/>
              </a:spcBef>
            </a:pPr>
            <a:r>
              <a:rPr lang="hu-HU" altLang="hu-HU" sz="2800" dirty="0" smtClean="0"/>
              <a:t>K</a:t>
            </a:r>
            <a:r>
              <a:rPr lang="da-DK" altLang="hu-HU" sz="2800" dirty="0" smtClean="0"/>
              <a:t>ör</a:t>
            </a:r>
            <a:r>
              <a:rPr lang="hu-HU" altLang="hu-HU" sz="2800" dirty="0" smtClean="0"/>
              <a:t> : (p</a:t>
            </a:r>
            <a:r>
              <a:rPr lang="hu-HU" altLang="hu-HU" sz="2800" baseline="-25000" dirty="0" smtClean="0"/>
              <a:t>1</a:t>
            </a:r>
            <a:r>
              <a:rPr lang="hu-HU" altLang="hu-HU" sz="2800" dirty="0" smtClean="0"/>
              <a:t>,p</a:t>
            </a:r>
            <a:r>
              <a:rPr lang="hu-HU" altLang="hu-HU" sz="2800" baseline="-25000" dirty="0" smtClean="0"/>
              <a:t>2</a:t>
            </a:r>
            <a:r>
              <a:rPr lang="hu-HU" altLang="hu-HU" sz="2800" dirty="0" smtClean="0"/>
              <a:t>), (p</a:t>
            </a:r>
            <a:r>
              <a:rPr lang="hu-HU" altLang="hu-HU" sz="2800" baseline="-25000" dirty="0" smtClean="0"/>
              <a:t>2</a:t>
            </a:r>
            <a:r>
              <a:rPr lang="hu-HU" altLang="hu-HU" sz="2800" dirty="0" smtClean="0"/>
              <a:t>,p</a:t>
            </a:r>
            <a:r>
              <a:rPr lang="hu-HU" altLang="hu-HU" sz="2800" baseline="-25000" dirty="0" smtClean="0"/>
              <a:t>3</a:t>
            </a:r>
            <a:r>
              <a:rPr lang="hu-HU" altLang="hu-HU" sz="2800" dirty="0" smtClean="0"/>
              <a:t>), …, (p</a:t>
            </a:r>
            <a:r>
              <a:rPr lang="hu-HU" altLang="hu-HU" sz="2800" baseline="-25000" dirty="0" smtClean="0"/>
              <a:t>k-1</a:t>
            </a:r>
            <a:r>
              <a:rPr lang="hu-HU" altLang="hu-HU" sz="2800" dirty="0" smtClean="0"/>
              <a:t>,p</a:t>
            </a:r>
            <a:r>
              <a:rPr lang="hu-HU" altLang="hu-HU" sz="2800" baseline="-25000" dirty="0" smtClean="0"/>
              <a:t>1</a:t>
            </a:r>
            <a:r>
              <a:rPr lang="hu-HU" altLang="hu-HU" sz="2800" dirty="0" smtClean="0"/>
              <a:t>)</a:t>
            </a:r>
            <a:r>
              <a:rPr lang="hu-HU" altLang="hu-HU" sz="2800" dirty="0" smtClean="0">
                <a:sym typeface="Symbol" panose="05050102010706020507" pitchFamily="18" charset="2"/>
              </a:rPr>
              <a:t>E</a:t>
            </a:r>
            <a:r>
              <a:rPr lang="hu-HU" altLang="hu-HU" sz="2800" dirty="0" smtClean="0"/>
              <a:t> élsorozat</a:t>
            </a:r>
            <a:endParaRPr lang="da-DK" altLang="hu-HU" sz="2800" dirty="0" smtClean="0"/>
          </a:p>
          <a:p>
            <a:pPr>
              <a:spcBef>
                <a:spcPct val="0"/>
              </a:spcBef>
            </a:pPr>
            <a:r>
              <a:rPr lang="hu-HU" altLang="hu-HU" sz="2800" dirty="0" smtClean="0"/>
              <a:t>Hurokél: : (</a:t>
            </a:r>
            <a:r>
              <a:rPr lang="hu-HU" altLang="hu-HU" sz="2800" dirty="0" err="1" smtClean="0"/>
              <a:t>p,p</a:t>
            </a:r>
            <a:r>
              <a:rPr lang="hu-HU" altLang="hu-HU" sz="2800" dirty="0" smtClean="0"/>
              <a:t>)</a:t>
            </a:r>
            <a:r>
              <a:rPr lang="hu-HU" altLang="hu-HU" sz="2800" dirty="0" smtClean="0">
                <a:sym typeface="Symbol" panose="05050102010706020507" pitchFamily="18" charset="2"/>
              </a:rPr>
              <a:t>E</a:t>
            </a:r>
            <a:endParaRPr lang="hu-HU" altLang="hu-HU" sz="2800" dirty="0" smtClean="0"/>
          </a:p>
        </p:txBody>
      </p:sp>
      <p:sp>
        <p:nvSpPr>
          <p:cNvPr id="9223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5000749"/>
            <a:ext cx="2437126" cy="1524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6847" y="5004035"/>
            <a:ext cx="2426619" cy="1518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2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46083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46084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475638CA-4C0B-4564-B0F8-6960AFBA0D7F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46085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26631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103687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b="1" dirty="0" smtClean="0"/>
              <a:t>Számított gráf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800" dirty="0" smtClean="0"/>
              <a:t>Az élek halmazát nem tároljuk, mert </a:t>
            </a:r>
          </a:p>
          <a:p>
            <a:pPr marL="369888" lvl="1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dirty="0" smtClean="0"/>
              <a:t>van olyan számítási eljárás, amely </a:t>
            </a:r>
            <a:r>
              <a:rPr lang="hu-HU" dirty="0" smtClean="0">
                <a:sym typeface="Symbol" pitchFamily="18" charset="2"/>
              </a:rPr>
              <a:t></a:t>
            </a:r>
            <a:r>
              <a:rPr lang="hu-HU" dirty="0" smtClean="0"/>
              <a:t>p,q</a:t>
            </a:r>
            <a:r>
              <a:rPr lang="hu-HU" dirty="0" smtClean="0">
                <a:sym typeface="Symbol" pitchFamily="18" charset="2"/>
              </a:rPr>
              <a:t></a:t>
            </a:r>
            <a:r>
              <a:rPr lang="hu-HU" dirty="0" smtClean="0"/>
              <a:t>P-re kiszámítja </a:t>
            </a:r>
            <a:r>
              <a:rPr lang="hu-HU" dirty="0" err="1" smtClean="0"/>
              <a:t>Vanél</a:t>
            </a:r>
            <a:r>
              <a:rPr lang="hu-HU" dirty="0" smtClean="0"/>
              <a:t>?(p,q)</a:t>
            </a:r>
            <a:r>
              <a:rPr lang="hu-HU" dirty="0" err="1" smtClean="0"/>
              <a:t>-t</a:t>
            </a:r>
            <a:r>
              <a:rPr lang="hu-HU" dirty="0" smtClean="0"/>
              <a:t>;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800" dirty="0" smtClean="0"/>
              <a:t>vagy</a:t>
            </a:r>
          </a:p>
          <a:p>
            <a:pPr marL="369888" lvl="1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dirty="0" smtClean="0"/>
              <a:t>van olyan számítási eljárás, amely </a:t>
            </a:r>
            <a:r>
              <a:rPr lang="hu-HU" dirty="0" smtClean="0">
                <a:sym typeface="Symbol" pitchFamily="18" charset="2"/>
              </a:rPr>
              <a:t></a:t>
            </a:r>
            <a:r>
              <a:rPr lang="hu-HU" dirty="0" smtClean="0"/>
              <a:t>p</a:t>
            </a:r>
            <a:r>
              <a:rPr lang="hu-HU" dirty="0" smtClean="0">
                <a:sym typeface="Symbol" pitchFamily="18" charset="2"/>
              </a:rPr>
              <a:t></a:t>
            </a:r>
            <a:r>
              <a:rPr lang="hu-HU" dirty="0" smtClean="0"/>
              <a:t>P-re létrehozza a Ki(p) halmaz elemeit, azaz azon pontokat, ahova p-ből vezet él.</a:t>
            </a:r>
          </a:p>
        </p:txBody>
      </p:sp>
      <p:sp>
        <p:nvSpPr>
          <p:cNvPr id="46087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20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48131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48132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268DDEF2-3BC5-4FFE-9173-D770275E3185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48133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27655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103687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b="1" dirty="0" smtClean="0"/>
              <a:t>Számított gráf – kannák – számítás</a:t>
            </a:r>
          </a:p>
          <a:p>
            <a:pPr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800" dirty="0" smtClean="0"/>
              <a:t>Egy gazdának három különböző űrtartalmú tejeskannája van, amelyekbe teli állapotban A, B és C liter tej fér. Van továbbá egy negyedik kannája, ennek az űrtartalmát nem ismeri, csak azt tudja, hogy ez a legnagyobb kannája. Kezdetben a legnagyobb, ismert űrtartalmú kanna tele van, a többi pedig üres. Add meg, hogy minimum hány lépésben lehet kimérni X liter tejet!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  <a:p>
            <a:pPr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800" dirty="0" smtClean="0"/>
              <a:t>Hol itt a gráf?</a:t>
            </a:r>
          </a:p>
        </p:txBody>
      </p:sp>
      <p:sp>
        <p:nvSpPr>
          <p:cNvPr id="48135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21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50179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50180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6B80D299-6DBF-49A6-B5A9-13A148398E61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50181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50182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103687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b="1" smtClean="0"/>
              <a:t>Számított gráf – kannák – számítás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800" smtClean="0"/>
              <a:t>A 4 kanna pillanatnyi állapotát az (aa,bb,cc,dd) számnégyes írja le.  Ebből elérhető állapotok – szabályos öntések: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800" smtClean="0"/>
              <a:t>(0,bb+aa,cc,dd), ha bb+aa≤B	A-ból mind B-be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800" smtClean="0"/>
              <a:t>(0,bb,cc+aa,dd), ha cc+aa ≤C	A-ból mind C-be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800" smtClean="0"/>
              <a:t>(0,bb,cc,dd+aa)				A-ból mind D-be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800" smtClean="0"/>
              <a:t>(aa-(B-bb),B,cc,dd), ha a&gt;B-bb	A-ból B-t tele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800" smtClean="0"/>
              <a:t>…						…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800" smtClean="0"/>
              <a:t>Azaz olyan pontba vezet él, ahova van szabályos öntés.</a:t>
            </a:r>
          </a:p>
        </p:txBody>
      </p:sp>
      <p:sp>
        <p:nvSpPr>
          <p:cNvPr id="50183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22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5222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52228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D1F77C74-A6AB-4AA7-BF79-1719E431B81D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52229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52230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103687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b="1" smtClean="0"/>
              <a:t>Számított gráf – labirintus – síkbeli elrendezés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800" smtClean="0"/>
              <a:t>Egy négyzetrácsos terület bizonyos mezőin akadályok vannak. Egy járművet kell elvezetnünk az (1,1) pontból az (N,M) pontba.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800" smtClean="0"/>
              <a:t>Hol itt a gráf?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800" smtClean="0"/>
              <a:t>A gráf pontjai az (i,j) koordinátájú mezők. Az (i,j) pontból az (i-1,j), (i,j-1), (i+1,j), (i,j+1) pontokba vezet él, ha azok nem akadályok.</a:t>
            </a:r>
          </a:p>
        </p:txBody>
      </p:sp>
      <p:sp>
        <p:nvSpPr>
          <p:cNvPr id="52231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23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54275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54276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8DA04951-8935-4D2D-981F-F226E68C4FC2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54277" name="Rectangle 26"/>
          <p:cNvSpPr>
            <a:spLocks noChangeArrowheads="1"/>
          </p:cNvSpPr>
          <p:nvPr/>
        </p:nvSpPr>
        <p:spPr bwMode="auto">
          <a:xfrm>
            <a:off x="3276600" y="5661025"/>
            <a:ext cx="58674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400"/>
              <a:t>A pontok sorozata sokszor az 1..N számsorozat.</a:t>
            </a:r>
          </a:p>
        </p:txBody>
      </p:sp>
      <p:sp>
        <p:nvSpPr>
          <p:cNvPr id="54278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b="1" smtClean="0"/>
              <a:t>A gráftípus (</a:t>
            </a:r>
            <a:r>
              <a:rPr lang="hu-HU" altLang="hu-HU" smtClean="0"/>
              <a:t>statikus gráf – pontok, élek száma rög-zített)</a:t>
            </a:r>
            <a:r>
              <a:rPr lang="hu-HU" altLang="hu-HU" b="1" smtClean="0"/>
              <a:t>: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hu-HU" altLang="hu-HU" smtClean="0"/>
              <a:t>Értékhalmaza:</a:t>
            </a:r>
          </a:p>
          <a:p>
            <a:pPr>
              <a:spcBef>
                <a:spcPct val="0"/>
              </a:spcBef>
            </a:pPr>
            <a:r>
              <a:rPr lang="hu-HU" altLang="hu-HU" sz="2400" smtClean="0">
                <a:latin typeface="Courier New" panose="02070309020205020404" pitchFamily="49" charset="0"/>
              </a:rPr>
              <a:t>Gráf(Sorozat(TÉl:THossz),</a:t>
            </a:r>
          </a:p>
          <a:p>
            <a:pPr>
              <a:spcBef>
                <a:spcPct val="0"/>
              </a:spcBef>
            </a:pPr>
            <a:r>
              <a:rPr lang="hu-HU" altLang="hu-HU" sz="2400" smtClean="0">
                <a:latin typeface="Courier New" panose="02070309020205020404" pitchFamily="49" charset="0"/>
              </a:rPr>
              <a:t>     Sorozat(TPont:TElem))</a:t>
            </a:r>
          </a:p>
          <a:p>
            <a:pPr>
              <a:spcBef>
                <a:spcPct val="0"/>
              </a:spcBef>
            </a:pPr>
            <a:r>
              <a:rPr lang="hu-HU" altLang="hu-HU" sz="2400" smtClean="0">
                <a:latin typeface="Courier New" panose="02070309020205020404" pitchFamily="49" charset="0"/>
              </a:rPr>
              <a:t>Változó Pontszám, Élszám: Egész</a:t>
            </a:r>
          </a:p>
          <a:p>
            <a:pPr>
              <a:spcBef>
                <a:spcPct val="0"/>
              </a:spcBef>
            </a:pPr>
            <a:r>
              <a:rPr lang="hu-HU" altLang="hu-HU" smtClean="0"/>
              <a:t>Műveletei:</a:t>
            </a:r>
          </a:p>
          <a:p>
            <a:pPr>
              <a:spcBef>
                <a:spcPct val="0"/>
              </a:spcBef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Érték(Gráf,Pont)</a:t>
            </a:r>
          </a:p>
          <a:p>
            <a:pPr>
              <a:spcBef>
                <a:spcPct val="0"/>
              </a:spcBef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Vanél?(Gráf,Pont1,Pont2)</a:t>
            </a:r>
          </a:p>
          <a:p>
            <a:pPr>
              <a:spcBef>
                <a:spcPct val="0"/>
              </a:spcBef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Élhossz(Gráf,Pont1,Pont2</a:t>
            </a:r>
            <a:r>
              <a:rPr lang="hu-HU" altLang="hu-HU" sz="2800" smtClean="0"/>
              <a:t>)</a:t>
            </a:r>
          </a:p>
        </p:txBody>
      </p:sp>
      <p:sp>
        <p:nvSpPr>
          <p:cNvPr id="54279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24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56323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56324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41A25952-2D63-4C4B-AB8B-4A4358AAC35D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56325" name="Rectangle 26"/>
          <p:cNvSpPr>
            <a:spLocks noChangeArrowheads="1"/>
          </p:cNvSpPr>
          <p:nvPr/>
        </p:nvSpPr>
        <p:spPr bwMode="auto">
          <a:xfrm>
            <a:off x="3276600" y="5064125"/>
            <a:ext cx="586740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ts val="28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hu-HU" altLang="hu-HU" sz="2600"/>
              <a:t>A szomszéd súlyozatlan gráf esetén egy pont, súlyozott gráf esetén pedig egy rekord, ami a pontot és az oda vezető él súlyát tartalmazza.</a:t>
            </a:r>
          </a:p>
        </p:txBody>
      </p:sp>
      <p:sp>
        <p:nvSpPr>
          <p:cNvPr id="56326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38163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hu-HU" altLang="hu-HU" smtClean="0"/>
              <a:t>Műveletei:</a:t>
            </a:r>
          </a:p>
          <a:p>
            <a:pPr>
              <a:spcBef>
                <a:spcPct val="0"/>
              </a:spcBef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Szomszédpontokszáma(Gráf,Pont)</a:t>
            </a:r>
          </a:p>
          <a:p>
            <a:pPr>
              <a:spcBef>
                <a:spcPct val="0"/>
              </a:spcBef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Szomszéd(Gráf,Pont,i)</a:t>
            </a:r>
          </a:p>
          <a:p>
            <a:pPr>
              <a:spcBef>
                <a:spcPct val="0"/>
              </a:spcBef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Elsőszomszéd(Gráf,Pont)</a:t>
            </a:r>
          </a:p>
          <a:p>
            <a:pPr>
              <a:spcBef>
                <a:spcPct val="0"/>
              </a:spcBef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Következőszomszéd(Gráf,Pont)</a:t>
            </a:r>
          </a:p>
          <a:p>
            <a:pPr>
              <a:spcBef>
                <a:spcPct val="0"/>
              </a:spcBef>
            </a:pPr>
            <a:r>
              <a:rPr lang="hu-HU" altLang="hu-HU" smtClean="0"/>
              <a:t>Speciális műveletek</a:t>
            </a:r>
          </a:p>
          <a:p>
            <a:pPr>
              <a:spcBef>
                <a:spcPct val="0"/>
              </a:spcBef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Felépít(Gráf1,Gráf2) </a:t>
            </a:r>
          </a:p>
          <a:p>
            <a:pPr lvl="1">
              <a:spcBef>
                <a:spcPct val="0"/>
              </a:spcBef>
            </a:pPr>
            <a:r>
              <a:rPr lang="hu-HU" altLang="hu-HU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éllistából csúcsmátrix</a:t>
            </a:r>
          </a:p>
          <a:p>
            <a:pPr lvl="1">
              <a:spcBef>
                <a:spcPct val="0"/>
              </a:spcBef>
            </a:pPr>
            <a:r>
              <a:rPr lang="hu-HU" altLang="hu-HU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éllistából csúcslista (tömbös)</a:t>
            </a:r>
          </a:p>
          <a:p>
            <a:pPr lvl="1">
              <a:spcBef>
                <a:spcPct val="0"/>
              </a:spcBef>
            </a:pPr>
            <a:r>
              <a:rPr lang="hu-HU" altLang="hu-HU" sz="2000" smtClean="0">
                <a:latin typeface="Courier New" panose="02070309020205020404" pitchFamily="49" charset="0"/>
                <a:cs typeface="Courier New" panose="02070309020205020404" pitchFamily="49" charset="0"/>
              </a:rPr>
              <a:t>éllistából csúcslista (listás)</a:t>
            </a:r>
          </a:p>
          <a:p>
            <a:pPr>
              <a:spcBef>
                <a:spcPct val="0"/>
              </a:spcBef>
            </a:pPr>
            <a:endParaRPr lang="hu-HU" altLang="hu-HU" sz="2800" smtClean="0"/>
          </a:p>
          <a:p>
            <a:pPr>
              <a:spcBef>
                <a:spcPct val="50000"/>
              </a:spcBef>
            </a:pPr>
            <a:endParaRPr lang="hu-HU" altLang="hu-HU" sz="2800" smtClean="0"/>
          </a:p>
          <a:p>
            <a:pPr>
              <a:spcBef>
                <a:spcPct val="50000"/>
              </a:spcBef>
            </a:pPr>
            <a:endParaRPr lang="hu-HU" altLang="hu-HU" sz="2400" b="1" smtClean="0">
              <a:latin typeface="Courier New" panose="02070309020205020404" pitchFamily="49" charset="0"/>
            </a:endParaRPr>
          </a:p>
          <a:p>
            <a:pPr>
              <a:lnSpc>
                <a:spcPct val="95000"/>
              </a:lnSpc>
              <a:spcBef>
                <a:spcPct val="5000"/>
              </a:spcBef>
            </a:pPr>
            <a:endParaRPr lang="hu-HU" altLang="hu-HU" sz="2800" smtClean="0"/>
          </a:p>
          <a:p>
            <a:pPr>
              <a:lnSpc>
                <a:spcPct val="95000"/>
              </a:lnSpc>
              <a:spcBef>
                <a:spcPct val="5000"/>
              </a:spcBef>
            </a:pPr>
            <a:endParaRPr lang="hu-HU" altLang="hu-HU" sz="2800" smtClean="0"/>
          </a:p>
        </p:txBody>
      </p:sp>
      <p:sp>
        <p:nvSpPr>
          <p:cNvPr id="56327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25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58371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58372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5613C2C7-026F-400F-ADC2-C6C823D3B3C8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58373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58374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hu-HU" altLang="hu-HU" smtClean="0"/>
              <a:t>Meggondolandók:</a:t>
            </a:r>
          </a:p>
          <a:p>
            <a:pPr>
              <a:spcBef>
                <a:spcPct val="0"/>
              </a:spcBef>
            </a:pPr>
            <a:r>
              <a:rPr lang="hu-HU" altLang="hu-HU" sz="2800" smtClean="0">
                <a:cs typeface="Courier New" panose="02070309020205020404" pitchFamily="49" charset="0"/>
              </a:rPr>
              <a:t>Bizonyos műveletek egyes ábrázolásoknál kézenfekvőek, egyszerűen megvalósíthatók, mások pedig nem. </a:t>
            </a:r>
          </a:p>
          <a:p>
            <a:pPr>
              <a:spcBef>
                <a:spcPct val="0"/>
              </a:spcBef>
            </a:pPr>
            <a:r>
              <a:rPr lang="hu-HU" altLang="hu-HU" sz="2800" smtClean="0">
                <a:cs typeface="Courier New" panose="02070309020205020404" pitchFamily="49" charset="0"/>
              </a:rPr>
              <a:t>Érdemes-e minden műveletet minden ábrázolásra megírni?</a:t>
            </a:r>
          </a:p>
          <a:p>
            <a:pPr lvl="1">
              <a:spcBef>
                <a:spcPct val="0"/>
              </a:spcBef>
            </a:pPr>
            <a:r>
              <a:rPr lang="hu-HU" altLang="hu-HU" sz="2400" smtClean="0">
                <a:cs typeface="Courier New" panose="02070309020205020404" pitchFamily="49" charset="0"/>
              </a:rPr>
              <a:t>Ha nem: A gráfábrázoláshoz megvalósított műveletek alapján kiderül, hogy egyes gráf-algoritmusok melyik változata készíthető el.</a:t>
            </a:r>
          </a:p>
          <a:p>
            <a:pPr lvl="1">
              <a:spcBef>
                <a:spcPct val="0"/>
              </a:spcBef>
            </a:pPr>
            <a:r>
              <a:rPr lang="hu-HU" altLang="hu-HU" sz="2400" smtClean="0">
                <a:cs typeface="Courier New" panose="02070309020205020404" pitchFamily="49" charset="0"/>
              </a:rPr>
              <a:t>Ha igen: Bármely ábrázolásra bármely gráf-algoritmus változat elkészíthető. Közülük – ha szükséges – hatékonysági szempontok alapján választhatunk.</a:t>
            </a:r>
            <a:endParaRPr lang="hu-HU" altLang="hu-HU" sz="2400" smtClean="0"/>
          </a:p>
          <a:p>
            <a:pPr>
              <a:lnSpc>
                <a:spcPct val="95000"/>
              </a:lnSpc>
              <a:spcBef>
                <a:spcPct val="5000"/>
              </a:spcBef>
            </a:pPr>
            <a:endParaRPr lang="hu-HU" altLang="hu-HU" sz="2800" smtClean="0"/>
          </a:p>
          <a:p>
            <a:pPr>
              <a:lnSpc>
                <a:spcPct val="95000"/>
              </a:lnSpc>
              <a:spcBef>
                <a:spcPct val="5000"/>
              </a:spcBef>
            </a:pPr>
            <a:endParaRPr lang="hu-HU" altLang="hu-HU" sz="2800" smtClean="0"/>
          </a:p>
        </p:txBody>
      </p:sp>
      <p:sp>
        <p:nvSpPr>
          <p:cNvPr id="58375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26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60419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60420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02F48B9D-0F67-4B4F-AEB8-F9A763F2AC18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60421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60422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42481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hu-HU" altLang="hu-HU" smtClean="0"/>
              <a:t>Felépítés: éllistából csúcsmátrix: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Típus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 Éllista=Tömb(1..Maxél:TÉl)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 TÉl=Tömb(1..2:TPont)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 Csúcsmátrix=Tömb(1..Maxpont,1..Maxpont:Logikai)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Változó Élszám,Pontszám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endParaRPr lang="hu-HU" altLang="hu-HU" sz="24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0423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27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6246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62468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93FE6D93-87DC-4AF8-8564-AF6C022B795E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62469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62470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42481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hu-HU" altLang="hu-HU" dirty="0" smtClean="0"/>
              <a:t>Felépítés beolvasásnál: éllistából csúcsmátrix: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Felépít(</a:t>
            </a:r>
            <a:r>
              <a:rPr lang="hu-HU" altLang="hu-HU" sz="23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Cs,Fok</a:t>
            </a: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Cs:=(hamis,…,hamis); Fok():=(0,…,0)</a:t>
            </a:r>
            <a:b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Be: </a:t>
            </a:r>
            <a:r>
              <a:rPr lang="hu-HU" altLang="hu-HU" sz="2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Pontszám,</a:t>
            </a:r>
            <a:r>
              <a:rPr lang="hu-HU" altLang="hu-HU" sz="23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Élszám</a:t>
            </a:r>
            <a:endParaRPr lang="hu-HU" altLang="hu-HU" sz="23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i=1-től Élszám-</a:t>
            </a:r>
            <a:r>
              <a:rPr lang="hu-HU" altLang="hu-HU" sz="23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ig</a:t>
            </a:r>
            <a:endParaRPr lang="hu-HU" altLang="hu-HU" sz="23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Be: x,y</a:t>
            </a:r>
            <a:b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Cs(x,y):=igaz; Cs(</a:t>
            </a:r>
            <a:r>
              <a:rPr lang="hu-HU" altLang="hu-HU" sz="23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y,x</a:t>
            </a: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):=igaz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Fok(x):=Fok(x)+1; Fok(y):=Fok(y)+1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endParaRPr lang="hu-HU" altLang="hu-HU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3348038" y="4868863"/>
            <a:ext cx="56165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54000">
              <a:spcBef>
                <a:spcPts val="6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hu-HU" sz="2800" i="1" kern="0" dirty="0">
                <a:latin typeface="+mn-lt"/>
                <a:cs typeface="Courier New" pitchFamily="49" charset="0"/>
              </a:rPr>
              <a:t>Irányított gráfra:</a:t>
            </a:r>
          </a:p>
          <a:p>
            <a:pPr marL="266700" indent="-254000">
              <a:spcBef>
                <a:spcPts val="6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hu-HU" sz="2300" i="1" kern="0" dirty="0" smtClean="0">
                <a:latin typeface="Courier New" pitchFamily="49" charset="0"/>
                <a:cs typeface="Courier New" pitchFamily="49" charset="0"/>
              </a:rPr>
              <a:t>Cs(x,y):=</a:t>
            </a:r>
            <a:r>
              <a:rPr lang="hu-HU" sz="2300" i="1" kern="0" dirty="0">
                <a:latin typeface="Courier New" pitchFamily="49" charset="0"/>
                <a:cs typeface="Courier New" pitchFamily="49" charset="0"/>
              </a:rPr>
              <a:t>igaz</a:t>
            </a:r>
          </a:p>
          <a:p>
            <a:pPr marL="350838" indent="-350838">
              <a:lnSpc>
                <a:spcPct val="95000"/>
              </a:lnSpc>
              <a:spcBef>
                <a:spcPts val="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hu-HU" sz="2300" i="1" kern="0" dirty="0" err="1" smtClean="0">
                <a:latin typeface="Courier New" pitchFamily="49" charset="0"/>
                <a:cs typeface="Courier New" pitchFamily="49" charset="0"/>
              </a:rPr>
              <a:t>KiFok</a:t>
            </a:r>
            <a:r>
              <a:rPr lang="hu-HU" sz="2300" i="1" kern="0" dirty="0" smtClean="0">
                <a:latin typeface="Courier New" pitchFamily="49" charset="0"/>
                <a:cs typeface="Courier New" pitchFamily="49" charset="0"/>
              </a:rPr>
              <a:t>(x):=</a:t>
            </a:r>
            <a:r>
              <a:rPr lang="hu-HU" sz="2300" i="1" kern="0" dirty="0" err="1" smtClean="0">
                <a:latin typeface="Courier New" pitchFamily="49" charset="0"/>
                <a:cs typeface="Courier New" pitchFamily="49" charset="0"/>
              </a:rPr>
              <a:t>KiFok</a:t>
            </a:r>
            <a:r>
              <a:rPr lang="hu-HU" sz="2300" i="1" kern="0" dirty="0" smtClean="0">
                <a:latin typeface="Courier New" pitchFamily="49" charset="0"/>
                <a:cs typeface="Courier New" pitchFamily="49" charset="0"/>
              </a:rPr>
              <a:t>(x)+</a:t>
            </a:r>
            <a:r>
              <a:rPr lang="hu-HU" sz="2300" i="1" kern="0" dirty="0">
                <a:latin typeface="Courier New" pitchFamily="49" charset="0"/>
                <a:cs typeface="Courier New" pitchFamily="49" charset="0"/>
              </a:rPr>
              <a:t>1</a:t>
            </a:r>
          </a:p>
          <a:p>
            <a:pPr marL="350838" indent="-350838">
              <a:lnSpc>
                <a:spcPct val="95000"/>
              </a:lnSpc>
              <a:spcBef>
                <a:spcPts val="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hu-HU" sz="2300" i="1" kern="0" dirty="0" err="1" smtClean="0">
                <a:latin typeface="Courier New" pitchFamily="49" charset="0"/>
                <a:cs typeface="Courier New" pitchFamily="49" charset="0"/>
              </a:rPr>
              <a:t>BeFok</a:t>
            </a:r>
            <a:r>
              <a:rPr lang="hu-HU" sz="2300" i="1" kern="0" dirty="0" smtClean="0">
                <a:latin typeface="Courier New" pitchFamily="49" charset="0"/>
                <a:cs typeface="Courier New" pitchFamily="49" charset="0"/>
              </a:rPr>
              <a:t>(y):=</a:t>
            </a:r>
            <a:r>
              <a:rPr lang="hu-HU" sz="2300" i="1" kern="0" dirty="0" err="1" smtClean="0">
                <a:latin typeface="Courier New" pitchFamily="49" charset="0"/>
                <a:cs typeface="Courier New" pitchFamily="49" charset="0"/>
              </a:rPr>
              <a:t>BeFok</a:t>
            </a:r>
            <a:r>
              <a:rPr lang="hu-HU" sz="2300" i="1" kern="0" dirty="0" smtClean="0">
                <a:latin typeface="Courier New" pitchFamily="49" charset="0"/>
                <a:cs typeface="Courier New" pitchFamily="49" charset="0"/>
              </a:rPr>
              <a:t>(y)+</a:t>
            </a:r>
            <a:r>
              <a:rPr lang="hu-HU" sz="2300" i="1" kern="0" dirty="0"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62472" name="Élőláb helye 9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28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64515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64516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2509468E-F807-46F6-AFA6-B6DEE52F0F38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64517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64518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42481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hu-HU" altLang="hu-HU" smtClean="0"/>
              <a:t>Felépítés: éllistából csúcslista (tömb):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Típus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Éllista=Tömb(1..Maxél:TÉl)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TÉl=Tömb(1..2:TPont)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Csúcslista=Tömb(1..Maxpont:Rekord(db:Egész,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él:Tömb(1..Maxpont:TPont)))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Változó Élszám,Pontszám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endParaRPr lang="hu-HU" altLang="hu-HU" sz="24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4519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29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</a:t>
            </a:r>
          </a:p>
        </p:txBody>
      </p:sp>
      <p:sp>
        <p:nvSpPr>
          <p:cNvPr id="1126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1268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76A2F090-10FA-4B24-8560-343ECAAD2A27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11269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2092325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361950" indent="-3619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2092325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2092325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2092325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2092325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2092325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2092325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2092325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tabLst>
                <a:tab pos="2092325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lvl="1">
              <a:spcBef>
                <a:spcPct val="0"/>
              </a:spcBef>
            </a:pPr>
            <a:r>
              <a:rPr lang="da-DK" altLang="hu-HU"/>
              <a:t>Összefüggő gráf</a:t>
            </a:r>
            <a:r>
              <a:rPr lang="hu-HU" altLang="hu-HU"/>
              <a:t>: </a:t>
            </a:r>
            <a:r>
              <a:rPr lang="hu-HU" altLang="hu-HU">
                <a:sym typeface="Symbol" panose="05050102010706020507" pitchFamily="18" charset="2"/>
              </a:rPr>
              <a:t>pP: qP: út(p,q) – irányított gráf</a:t>
            </a:r>
          </a:p>
        </p:txBody>
      </p:sp>
      <p:sp>
        <p:nvSpPr>
          <p:cNvPr id="11270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103687"/>
          </a:xfrm>
        </p:spPr>
        <p:txBody>
          <a:bodyPr/>
          <a:lstStyle/>
          <a:p>
            <a:pPr>
              <a:spcBef>
                <a:spcPct val="10000"/>
              </a:spcBef>
              <a:spcAft>
                <a:spcPts val="300"/>
              </a:spcAft>
              <a:tabLst>
                <a:tab pos="2092325" algn="l"/>
              </a:tabLst>
            </a:pPr>
            <a:r>
              <a:rPr lang="da-DK" altLang="hu-HU" b="1" smtClean="0"/>
              <a:t>Fogalm</a:t>
            </a:r>
            <a:r>
              <a:rPr lang="hu-HU" altLang="hu-HU" b="1" smtClean="0"/>
              <a:t>ak</a:t>
            </a:r>
            <a:r>
              <a:rPr lang="da-DK" altLang="hu-HU" b="1" smtClean="0"/>
              <a:t>:</a:t>
            </a:r>
          </a:p>
          <a:p>
            <a:pPr marL="361950" lvl="1" indent="-361950">
              <a:spcBef>
                <a:spcPct val="0"/>
              </a:spcBef>
              <a:tabLst>
                <a:tab pos="2092325" algn="l"/>
              </a:tabLst>
            </a:pPr>
            <a:r>
              <a:rPr lang="hu-HU" altLang="hu-HU" smtClean="0"/>
              <a:t>Fok: p</a:t>
            </a:r>
            <a:r>
              <a:rPr lang="hu-HU" altLang="hu-HU" smtClean="0">
                <a:sym typeface="Symbol" panose="05050102010706020507" pitchFamily="18" charset="2"/>
              </a:rPr>
              <a:t>P-hez csatlakozó élek száma irányítatlan gráfban</a:t>
            </a:r>
          </a:p>
          <a:p>
            <a:pPr marL="361950" lvl="1" indent="-361950">
              <a:spcBef>
                <a:spcPct val="0"/>
              </a:spcBef>
              <a:tabLst>
                <a:tab pos="2092325" algn="l"/>
              </a:tabLst>
            </a:pPr>
            <a:r>
              <a:rPr lang="hu-HU" altLang="hu-HU" smtClean="0">
                <a:sym typeface="Symbol" panose="05050102010706020507" pitchFamily="18" charset="2"/>
              </a:rPr>
              <a:t>Befok, Kifok: </a:t>
            </a:r>
            <a:r>
              <a:rPr lang="hu-HU" altLang="hu-HU" smtClean="0"/>
              <a:t>egy p</a:t>
            </a:r>
            <a:r>
              <a:rPr lang="hu-HU" altLang="hu-HU" smtClean="0">
                <a:sym typeface="Symbol" panose="05050102010706020507" pitchFamily="18" charset="2"/>
              </a:rPr>
              <a:t>P pontba bevezető, illetve kivezető élek száma irányított gráfban</a:t>
            </a:r>
            <a:endParaRPr lang="hu-HU" altLang="hu-HU" smtClean="0"/>
          </a:p>
          <a:p>
            <a:pPr marL="361950" lvl="1" indent="-361950">
              <a:spcBef>
                <a:spcPct val="0"/>
              </a:spcBef>
              <a:tabLst>
                <a:tab pos="2092325" algn="l"/>
              </a:tabLst>
            </a:pPr>
            <a:r>
              <a:rPr lang="da-DK" altLang="hu-HU" smtClean="0"/>
              <a:t>Összefüggő gráf</a:t>
            </a:r>
            <a:r>
              <a:rPr lang="hu-HU" altLang="hu-HU" smtClean="0"/>
              <a:t>: </a:t>
            </a:r>
            <a:r>
              <a:rPr lang="hu-HU" altLang="hu-HU" smtClean="0">
                <a:sym typeface="Symbol" panose="05050102010706020507" pitchFamily="18" charset="2"/>
              </a:rPr>
              <a:t>p,qP: út(p,q) – irányítatlan gráf</a:t>
            </a:r>
          </a:p>
          <a:p>
            <a:pPr marL="361950" lvl="1" indent="-361950">
              <a:spcBef>
                <a:spcPct val="0"/>
              </a:spcBef>
              <a:tabLst>
                <a:tab pos="2092325" algn="l"/>
              </a:tabLst>
            </a:pPr>
            <a:r>
              <a:rPr lang="hu-HU" altLang="hu-HU" smtClean="0"/>
              <a:t>Erősen ö</a:t>
            </a:r>
            <a:r>
              <a:rPr lang="da-DK" altLang="hu-HU" smtClean="0"/>
              <a:t>sszefüggő gráf</a:t>
            </a:r>
            <a:r>
              <a:rPr lang="hu-HU" altLang="hu-HU" smtClean="0"/>
              <a:t>: </a:t>
            </a:r>
            <a:r>
              <a:rPr lang="hu-HU" altLang="hu-HU" smtClean="0">
                <a:sym typeface="Symbol" panose="05050102010706020507" pitchFamily="18" charset="2"/>
              </a:rPr>
              <a:t>p,qP: út(p,q) – irányított gráf</a:t>
            </a:r>
            <a:endParaRPr lang="hu-HU" altLang="hu-HU" smtClean="0"/>
          </a:p>
          <a:p>
            <a:pPr marL="361950" lvl="1" indent="-361950">
              <a:spcBef>
                <a:spcPct val="0"/>
              </a:spcBef>
              <a:tabLst>
                <a:tab pos="2092325" algn="l"/>
              </a:tabLst>
            </a:pPr>
            <a:r>
              <a:rPr lang="da-DK" altLang="hu-HU" smtClean="0"/>
              <a:t>Összefüggő </a:t>
            </a:r>
            <a:r>
              <a:rPr lang="hu-HU" altLang="hu-HU" smtClean="0"/>
              <a:t>komponens: (R,F)</a:t>
            </a:r>
            <a:r>
              <a:rPr lang="hu-HU" altLang="hu-HU" smtClean="0">
                <a:sym typeface="Symbol" panose="05050102010706020507" pitchFamily="18" charset="2"/>
              </a:rPr>
              <a:t>(P,E) összefüggő gráf</a:t>
            </a:r>
          </a:p>
          <a:p>
            <a:pPr marL="361950" lvl="1" indent="-361950">
              <a:spcBef>
                <a:spcPct val="0"/>
              </a:spcBef>
              <a:tabLst>
                <a:tab pos="2092325" algn="l"/>
              </a:tabLst>
            </a:pPr>
            <a:r>
              <a:rPr lang="hu-HU" altLang="hu-HU" smtClean="0"/>
              <a:t>Erősen ö</a:t>
            </a:r>
            <a:r>
              <a:rPr lang="da-DK" altLang="hu-HU" smtClean="0"/>
              <a:t>sszefüggő </a:t>
            </a:r>
            <a:r>
              <a:rPr lang="hu-HU" altLang="hu-HU" smtClean="0"/>
              <a:t>komponens: (R,F)</a:t>
            </a:r>
            <a:r>
              <a:rPr lang="hu-HU" altLang="hu-HU" smtClean="0">
                <a:sym typeface="Symbol" panose="05050102010706020507" pitchFamily="18" charset="2"/>
              </a:rPr>
              <a:t>(P,E) erősen összefüggő irányított gráf</a:t>
            </a:r>
            <a:endParaRPr lang="da-DK" altLang="hu-HU" smtClean="0"/>
          </a:p>
          <a:p>
            <a:pPr marL="361950" lvl="1" indent="-361950">
              <a:spcBef>
                <a:spcPct val="0"/>
              </a:spcBef>
              <a:tabLst>
                <a:tab pos="2092325" algn="l"/>
              </a:tabLst>
            </a:pPr>
            <a:endParaRPr lang="da-DK" altLang="hu-HU" smtClean="0"/>
          </a:p>
        </p:txBody>
      </p:sp>
      <p:sp>
        <p:nvSpPr>
          <p:cNvPr id="11271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3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66563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66564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D42C5846-4BAF-4C33-A835-F0C4F8102FE8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66565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66566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42481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hu-HU" altLang="hu-HU" dirty="0" smtClean="0"/>
              <a:t>Felépítés: éllistából csúcslista (tömb):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Felépít(</a:t>
            </a:r>
            <a:r>
              <a:rPr lang="hu-HU" altLang="hu-HU" sz="23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L,Fok</a:t>
            </a: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Fok:=(0,…,0); </a:t>
            </a:r>
            <a:r>
              <a:rPr lang="hu-HU" altLang="hu-HU" sz="2300" dirty="0">
                <a:latin typeface="Courier New" panose="02070309020205020404" pitchFamily="49" charset="0"/>
                <a:cs typeface="Courier New" panose="02070309020205020404" pitchFamily="49" charset="0"/>
              </a:rPr>
              <a:t>Be: </a:t>
            </a:r>
            <a:r>
              <a:rPr lang="hu-HU" altLang="hu-HU" sz="23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Pontszám,</a:t>
            </a:r>
            <a:r>
              <a:rPr lang="hu-HU" altLang="hu-HU" sz="23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Élszám</a:t>
            </a:r>
            <a:endParaRPr lang="hu-HU" altLang="hu-HU" sz="23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i=1-től Élszám-</a:t>
            </a:r>
            <a:r>
              <a:rPr lang="hu-HU" altLang="hu-HU" sz="23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ig</a:t>
            </a: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Be: x,y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Fok(x):=Fok(x)+1; L(</a:t>
            </a:r>
            <a:r>
              <a:rPr lang="hu-HU" altLang="hu-HU" sz="23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x,Fok</a:t>
            </a: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(x)):=y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Fok(y):=Fok(y)+1; L(</a:t>
            </a:r>
            <a:r>
              <a:rPr lang="hu-HU" altLang="hu-HU" sz="23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y,Fok</a:t>
            </a: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(y)):=x</a:t>
            </a:r>
            <a:b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Ciklus vége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endParaRPr lang="hu-HU" altLang="hu-HU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6567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9" name="Tartalom helye 2"/>
          <p:cNvSpPr txBox="1">
            <a:spLocks/>
          </p:cNvSpPr>
          <p:nvPr/>
        </p:nvSpPr>
        <p:spPr bwMode="auto">
          <a:xfrm>
            <a:off x="3348038" y="4868863"/>
            <a:ext cx="5616575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66700" indent="-254000">
              <a:spcBef>
                <a:spcPts val="6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hu-HU" sz="2800" i="1" kern="0" dirty="0">
                <a:latin typeface="+mn-lt"/>
                <a:cs typeface="Courier New" pitchFamily="49" charset="0"/>
              </a:rPr>
              <a:t>Irányított gráfra:</a:t>
            </a:r>
          </a:p>
          <a:p>
            <a:pPr>
              <a:lnSpc>
                <a:spcPct val="95000"/>
              </a:lnSpc>
              <a:spcBef>
                <a:spcPts val="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hu-HU" sz="2300" i="1" kern="0" dirty="0" err="1" smtClean="0">
                <a:latin typeface="Courier New" pitchFamily="49" charset="0"/>
                <a:cs typeface="Courier New" pitchFamily="49" charset="0"/>
              </a:rPr>
              <a:t>KiFok</a:t>
            </a:r>
            <a:r>
              <a:rPr lang="hu-HU" sz="2300" i="1" kern="0" dirty="0" smtClean="0">
                <a:latin typeface="Courier New" pitchFamily="49" charset="0"/>
                <a:cs typeface="Courier New" pitchFamily="49" charset="0"/>
              </a:rPr>
              <a:t>(x):=</a:t>
            </a:r>
            <a:r>
              <a:rPr lang="hu-HU" sz="2300" i="1" kern="0" dirty="0" err="1" smtClean="0">
                <a:latin typeface="Courier New" pitchFamily="49" charset="0"/>
                <a:cs typeface="Courier New" pitchFamily="49" charset="0"/>
              </a:rPr>
              <a:t>KiFok</a:t>
            </a:r>
            <a:r>
              <a:rPr lang="hu-HU" sz="2300" i="1" kern="0" dirty="0" smtClean="0">
                <a:latin typeface="Courier New" pitchFamily="49" charset="0"/>
                <a:cs typeface="Courier New" pitchFamily="49" charset="0"/>
              </a:rPr>
              <a:t>(x)+1</a:t>
            </a:r>
            <a:br>
              <a:rPr lang="hu-HU" sz="2300" i="1" kern="0" dirty="0" smtClean="0">
                <a:latin typeface="Courier New" pitchFamily="49" charset="0"/>
                <a:cs typeface="Courier New" pitchFamily="49" charset="0"/>
              </a:rPr>
            </a:br>
            <a:r>
              <a:rPr lang="hu-HU" sz="2300" i="1" kern="0" dirty="0" smtClean="0">
                <a:latin typeface="Courier New" pitchFamily="49" charset="0"/>
                <a:cs typeface="Courier New" pitchFamily="49" charset="0"/>
              </a:rPr>
              <a:t>L(</a:t>
            </a:r>
            <a:r>
              <a:rPr lang="hu-HU" sz="2300" i="1" kern="0" dirty="0" err="1" smtClean="0">
                <a:latin typeface="Courier New" pitchFamily="49" charset="0"/>
                <a:cs typeface="Courier New" pitchFamily="49" charset="0"/>
              </a:rPr>
              <a:t>x,Kifok</a:t>
            </a:r>
            <a:r>
              <a:rPr lang="hu-HU" sz="2300" i="1" kern="0" dirty="0" smtClean="0">
                <a:latin typeface="Courier New" pitchFamily="49" charset="0"/>
                <a:cs typeface="Courier New" pitchFamily="49" charset="0"/>
              </a:rPr>
              <a:t>(x)):=y</a:t>
            </a:r>
            <a:endParaRPr lang="hu-HU" sz="2300" i="1" kern="0" dirty="0">
              <a:latin typeface="Courier New" pitchFamily="49" charset="0"/>
              <a:cs typeface="Courier New" pitchFamily="49" charset="0"/>
            </a:endParaRPr>
          </a:p>
          <a:p>
            <a:pPr marL="350838" indent="-350838">
              <a:lnSpc>
                <a:spcPct val="95000"/>
              </a:lnSpc>
              <a:spcBef>
                <a:spcPts val="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None/>
              <a:defRPr/>
            </a:pPr>
            <a:r>
              <a:rPr lang="hu-HU" sz="2300" i="1" kern="0" dirty="0" err="1" smtClean="0">
                <a:latin typeface="Courier New" pitchFamily="49" charset="0"/>
                <a:cs typeface="Courier New" pitchFamily="49" charset="0"/>
              </a:rPr>
              <a:t>BeFok</a:t>
            </a:r>
            <a:r>
              <a:rPr lang="hu-HU" sz="2300" i="1" kern="0" dirty="0" smtClean="0">
                <a:latin typeface="Courier New" pitchFamily="49" charset="0"/>
                <a:cs typeface="Courier New" pitchFamily="49" charset="0"/>
              </a:rPr>
              <a:t>(y):=</a:t>
            </a:r>
            <a:r>
              <a:rPr lang="hu-HU" sz="2300" i="1" kern="0" dirty="0" err="1" smtClean="0">
                <a:latin typeface="Courier New" pitchFamily="49" charset="0"/>
                <a:cs typeface="Courier New" pitchFamily="49" charset="0"/>
              </a:rPr>
              <a:t>BeFok</a:t>
            </a:r>
            <a:r>
              <a:rPr lang="hu-HU" sz="2300" i="1" kern="0" dirty="0" smtClean="0">
                <a:latin typeface="Courier New" pitchFamily="49" charset="0"/>
                <a:cs typeface="Courier New" pitchFamily="49" charset="0"/>
              </a:rPr>
              <a:t>(y)+</a:t>
            </a:r>
            <a:r>
              <a:rPr lang="hu-HU" sz="2300" i="1" kern="0" dirty="0"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30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68611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68612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4D38FB2F-EDD4-4176-918F-E93CF08CBE5C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68613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68614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42481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hu-HU" altLang="hu-HU" smtClean="0"/>
              <a:t>Felépítés: éllistából csúcslista (lista):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Típus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Éllista=Tömb(1..Maxél:TÉl)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TÉl=Tömb(1..2:TPont)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Csúcslista=Tömb(1..Maxpont:Lista(TPont))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Változó Élszám,Pontszám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endParaRPr lang="hu-HU" altLang="hu-HU" sz="24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8615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31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70659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70660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D359CC8D-36A5-4B43-900B-EE5CD5664241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70661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70662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42481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hu-HU" altLang="hu-HU" dirty="0" smtClean="0"/>
              <a:t>Felépítés: éllistából csúcslista (lista):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Felépít(</a:t>
            </a:r>
            <a:r>
              <a:rPr lang="hu-HU" altLang="hu-HU" sz="23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E,L,Fok</a:t>
            </a: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b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Be: </a:t>
            </a:r>
            <a:r>
              <a:rPr lang="hu-HU" altLang="hu-HU" sz="23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Pontszám,Élszám</a:t>
            </a:r>
            <a:endParaRPr lang="hu-HU" altLang="hu-HU" sz="23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i=1-től Pontszám-</a:t>
            </a:r>
            <a:r>
              <a:rPr lang="hu-HU" altLang="hu-HU" sz="23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ig</a:t>
            </a:r>
            <a:endParaRPr lang="hu-HU" altLang="hu-HU" sz="23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Üres(L(i))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i=1-től Élszám-</a:t>
            </a:r>
            <a:r>
              <a:rPr lang="hu-HU" altLang="hu-HU" sz="23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ig</a:t>
            </a: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Be: x,y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altLang="hu-HU" sz="23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Beszúrmögé</a:t>
            </a: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(L(x),y); </a:t>
            </a:r>
            <a:r>
              <a:rPr lang="hu-HU" altLang="hu-HU" sz="23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Beszúrmögé</a:t>
            </a: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(L(y),x)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Fok(x):=Fok(x)+1; Fok(y):=Fok(y)+1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>
              <a:lnSpc>
                <a:spcPct val="95000"/>
              </a:lnSpc>
              <a:spcBef>
                <a:spcPct val="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endParaRPr lang="hu-HU" altLang="hu-HU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0663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32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műveletei</a:t>
            </a:r>
          </a:p>
        </p:txBody>
      </p:sp>
      <p:sp>
        <p:nvSpPr>
          <p:cNvPr id="7270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72708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B4F2F234-9716-4FE3-B0D5-5CDBF25C77EC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72709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033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42481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hu-HU" dirty="0" smtClean="0"/>
              <a:t>Műveletek csúcsmátrixra:</a:t>
            </a:r>
          </a:p>
          <a:p>
            <a:pPr marL="350838" indent="-350838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300" dirty="0" err="1" smtClean="0">
                <a:latin typeface="Courier New" pitchFamily="49" charset="0"/>
                <a:cs typeface="Courier New" pitchFamily="49" charset="0"/>
              </a:rPr>
              <a:t>Vanél</a:t>
            </a:r>
            <a:r>
              <a:rPr lang="hu-HU" sz="2300" dirty="0" smtClean="0">
                <a:latin typeface="Courier New" pitchFamily="49" charset="0"/>
                <a:cs typeface="Courier New" pitchFamily="49" charset="0"/>
              </a:rPr>
              <a:t>?(</a:t>
            </a:r>
            <a:r>
              <a:rPr lang="hu-HU" sz="2300" dirty="0" err="1" smtClean="0">
                <a:latin typeface="Courier New" pitchFamily="49" charset="0"/>
                <a:cs typeface="Courier New" pitchFamily="49" charset="0"/>
              </a:rPr>
              <a:t>Cs</a:t>
            </a:r>
            <a:r>
              <a:rPr lang="hu-HU" sz="2300" dirty="0" smtClean="0">
                <a:latin typeface="Courier New" pitchFamily="49" charset="0"/>
                <a:cs typeface="Courier New" pitchFamily="49" charset="0"/>
              </a:rPr>
              <a:t>,p,q):</a:t>
            </a:r>
          </a:p>
          <a:p>
            <a:pPr marL="350838" indent="-350838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3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hu-HU" sz="2300" dirty="0" err="1" smtClean="0">
                <a:latin typeface="Courier New" pitchFamily="49" charset="0"/>
                <a:cs typeface="Courier New" pitchFamily="49" charset="0"/>
              </a:rPr>
              <a:t>Vanél</a:t>
            </a:r>
            <a:r>
              <a:rPr lang="hu-HU" sz="2300" dirty="0" smtClean="0">
                <a:latin typeface="Courier New" pitchFamily="49" charset="0"/>
                <a:cs typeface="Courier New" pitchFamily="49" charset="0"/>
              </a:rPr>
              <a:t>?:=</a:t>
            </a:r>
            <a:r>
              <a:rPr lang="hu-HU" sz="2300" dirty="0" err="1" smtClean="0">
                <a:latin typeface="Courier New" pitchFamily="49" charset="0"/>
                <a:cs typeface="Courier New" pitchFamily="49" charset="0"/>
              </a:rPr>
              <a:t>Cs</a:t>
            </a:r>
            <a:r>
              <a:rPr lang="hu-HU" sz="2300" dirty="0" smtClean="0">
                <a:latin typeface="Courier New" pitchFamily="49" charset="0"/>
                <a:cs typeface="Courier New" pitchFamily="49" charset="0"/>
              </a:rPr>
              <a:t>(p,q)</a:t>
            </a:r>
          </a:p>
          <a:p>
            <a:pPr marL="350838" indent="-350838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300" dirty="0" smtClean="0">
                <a:latin typeface="Courier New" pitchFamily="49" charset="0"/>
                <a:cs typeface="Courier New" pitchFamily="49" charset="0"/>
              </a:rPr>
              <a:t>Függvény vége.</a:t>
            </a:r>
          </a:p>
          <a:p>
            <a:pPr marL="350838" indent="-350838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400" dirty="0" err="1" smtClean="0">
                <a:latin typeface="Courier New" pitchFamily="49" charset="0"/>
                <a:cs typeface="Courier New" pitchFamily="49" charset="0"/>
              </a:rPr>
              <a:t>Élhossz</a:t>
            </a: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hu-HU" sz="2400" dirty="0" err="1" smtClean="0">
                <a:latin typeface="Courier New" pitchFamily="49" charset="0"/>
                <a:cs typeface="Courier New" pitchFamily="49" charset="0"/>
              </a:rPr>
              <a:t>Cs</a:t>
            </a: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,p,q):</a:t>
            </a:r>
          </a:p>
          <a:p>
            <a:pPr marL="350838" indent="-350838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hu-HU" sz="2400" dirty="0" err="1" smtClean="0">
                <a:latin typeface="Courier New" pitchFamily="49" charset="0"/>
                <a:cs typeface="Courier New" pitchFamily="49" charset="0"/>
              </a:rPr>
              <a:t>Élhossz</a:t>
            </a: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:=</a:t>
            </a:r>
            <a:r>
              <a:rPr lang="hu-HU" sz="2400" dirty="0" err="1" smtClean="0">
                <a:latin typeface="Courier New" pitchFamily="49" charset="0"/>
                <a:cs typeface="Courier New" pitchFamily="49" charset="0"/>
              </a:rPr>
              <a:t>Cs</a:t>
            </a: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(p,q)</a:t>
            </a:r>
          </a:p>
          <a:p>
            <a:pPr marL="350838" indent="-350838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Függvény vége.</a:t>
            </a:r>
          </a:p>
          <a:p>
            <a:pPr indent="6350">
              <a:lnSpc>
                <a:spcPct val="95000"/>
              </a:lnSpc>
              <a:spcBef>
                <a:spcPts val="600"/>
              </a:spcBef>
              <a:defRPr/>
            </a:pPr>
            <a:r>
              <a:rPr lang="hu-HU" sz="2800" dirty="0" smtClean="0"/>
              <a:t>A többi művelet nehéz, csúcsmátrix esetén nem valósítjuk meg.</a:t>
            </a:r>
          </a:p>
        </p:txBody>
      </p:sp>
      <p:sp>
        <p:nvSpPr>
          <p:cNvPr id="72711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33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műveletei</a:t>
            </a:r>
          </a:p>
        </p:txBody>
      </p:sp>
      <p:sp>
        <p:nvSpPr>
          <p:cNvPr id="74755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74756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476ECB3F-9F04-4511-BB99-A2F3FEBEEEF2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74757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033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4248150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hu-HU" dirty="0" smtClean="0"/>
              <a:t>Műveletek csúcslistára (tömb):</a:t>
            </a:r>
          </a:p>
          <a:p>
            <a:pPr marL="350838" indent="-350838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300" dirty="0" err="1" smtClean="0">
                <a:latin typeface="Courier New" pitchFamily="49" charset="0"/>
                <a:cs typeface="Courier New" pitchFamily="49" charset="0"/>
              </a:rPr>
              <a:t>Szomszédpontokszáma</a:t>
            </a:r>
            <a:r>
              <a:rPr lang="hu-HU" sz="2300" dirty="0" smtClean="0">
                <a:latin typeface="Courier New" pitchFamily="49" charset="0"/>
                <a:cs typeface="Courier New" pitchFamily="49" charset="0"/>
              </a:rPr>
              <a:t>(L,p):</a:t>
            </a:r>
          </a:p>
          <a:p>
            <a:pPr marL="350838" indent="-350838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300" dirty="0" smtClean="0">
                <a:latin typeface="Courier New" pitchFamily="49" charset="0"/>
                <a:cs typeface="Courier New" pitchFamily="49" charset="0"/>
              </a:rPr>
              <a:t>  Szomszédpontokszáma:=Fok(p)</a:t>
            </a:r>
          </a:p>
          <a:p>
            <a:pPr marL="350838" indent="-350838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300" dirty="0" smtClean="0">
                <a:latin typeface="Courier New" pitchFamily="49" charset="0"/>
                <a:cs typeface="Courier New" pitchFamily="49" charset="0"/>
              </a:rPr>
              <a:t>Függvény vége.</a:t>
            </a:r>
          </a:p>
          <a:p>
            <a:pPr marL="350838" indent="-350838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Szomszéd(L,p,i):</a:t>
            </a:r>
          </a:p>
          <a:p>
            <a:pPr marL="350838" indent="-350838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  Szomszéd:=L(</a:t>
            </a:r>
            <a:r>
              <a:rPr lang="hu-HU" sz="2400" dirty="0" err="1" smtClean="0">
                <a:latin typeface="Courier New" pitchFamily="49" charset="0"/>
                <a:cs typeface="Courier New" pitchFamily="49" charset="0"/>
              </a:rPr>
              <a:t>p,i</a:t>
            </a: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50838" indent="-350838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400" dirty="0" smtClean="0">
                <a:latin typeface="Courier New" pitchFamily="49" charset="0"/>
                <a:cs typeface="Courier New" pitchFamily="49" charset="0"/>
              </a:rPr>
              <a:t>Függvény vége.</a:t>
            </a:r>
          </a:p>
          <a:p>
            <a:pPr indent="6350">
              <a:lnSpc>
                <a:spcPct val="95000"/>
              </a:lnSpc>
              <a:spcBef>
                <a:spcPts val="600"/>
              </a:spcBef>
              <a:defRPr/>
            </a:pPr>
            <a:r>
              <a:rPr lang="hu-HU" sz="2800" dirty="0" smtClean="0"/>
              <a:t>A többi művelet nehéz, csúcslista esetén nem valósítjuk meg.</a:t>
            </a:r>
          </a:p>
          <a:p>
            <a:pPr indent="6350">
              <a:lnSpc>
                <a:spcPct val="95000"/>
              </a:lnSpc>
              <a:spcBef>
                <a:spcPts val="600"/>
              </a:spcBef>
              <a:defRPr/>
            </a:pPr>
            <a:r>
              <a:rPr lang="hu-HU" sz="2800" dirty="0" smtClean="0"/>
              <a:t>Megjegyzés: Szomszédpontokszáma=</a:t>
            </a:r>
            <a:r>
              <a:rPr lang="hu-HU" sz="2800" dirty="0" err="1" smtClean="0"/>
              <a:t>Kifok</a:t>
            </a:r>
            <a:r>
              <a:rPr lang="hu-HU" sz="2800" dirty="0"/>
              <a:t> </a:t>
            </a:r>
            <a:r>
              <a:rPr lang="hu-HU" sz="2800" dirty="0" smtClean="0"/>
              <a:t>is lehet.</a:t>
            </a:r>
          </a:p>
        </p:txBody>
      </p:sp>
      <p:sp>
        <p:nvSpPr>
          <p:cNvPr id="74759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34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műveletei</a:t>
            </a:r>
          </a:p>
        </p:txBody>
      </p:sp>
      <p:sp>
        <p:nvSpPr>
          <p:cNvPr id="76803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76804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05B392B8-AFC9-4BFC-BA15-599CC1787D37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76805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76806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424815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hu-HU" altLang="hu-HU" dirty="0" smtClean="0"/>
              <a:t>Műveletek csúcslistára (lista):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Elsőszomszéd(</a:t>
            </a:r>
            <a:r>
              <a:rPr lang="hu-HU" altLang="hu-HU" sz="23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L,p</a:t>
            </a: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Elsőre(L(p)); Elsőszomszéd:=Tartalom(L(p)).érték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Függvény vége.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Következőszomszéd(</a:t>
            </a:r>
            <a:r>
              <a:rPr lang="hu-HU" altLang="hu-HU" sz="23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L,p</a:t>
            </a: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Következőre(L(p))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Következőszomszéd:=Tartalom(L(p)).érték</a:t>
            </a:r>
          </a:p>
          <a:p>
            <a:pPr>
              <a:lnSpc>
                <a:spcPct val="95000"/>
              </a:lnSpc>
              <a:spcBef>
                <a:spcPct val="500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Függvény vége.</a:t>
            </a:r>
          </a:p>
          <a:p>
            <a:pPr>
              <a:lnSpc>
                <a:spcPct val="95000"/>
              </a:lnSpc>
              <a:spcBef>
                <a:spcPts val="600"/>
              </a:spcBef>
            </a:pPr>
            <a:r>
              <a:rPr lang="hu-HU" altLang="hu-HU" sz="2800" dirty="0" smtClean="0"/>
              <a:t>A többi művelet nehéz, csúcslista esetén nem valósítjuk meg.</a:t>
            </a:r>
          </a:p>
        </p:txBody>
      </p:sp>
      <p:sp>
        <p:nvSpPr>
          <p:cNvPr id="76807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35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alkalmazása</a:t>
            </a:r>
          </a:p>
        </p:txBody>
      </p:sp>
      <p:sp>
        <p:nvSpPr>
          <p:cNvPr id="78851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78852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2751AB61-01BE-4D45-B61C-CB4A43FF4EAB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78853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033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4248150"/>
          </a:xfrm>
        </p:spPr>
        <p:txBody>
          <a:bodyPr/>
          <a:lstStyle/>
          <a:p>
            <a:pPr indent="6350">
              <a:spcBef>
                <a:spcPts val="600"/>
              </a:spcBef>
              <a:defRPr/>
            </a:pPr>
            <a:r>
              <a:rPr lang="hu-HU" dirty="0" smtClean="0"/>
              <a:t>Szuperforrás: belőle mindenhova megy él, bele sehonnan sem – szuperforrás maximum 1 lehet.</a:t>
            </a:r>
          </a:p>
          <a:p>
            <a:pPr marL="369888" lvl="1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dirty="0" smtClean="0"/>
              <a:t>miért </a:t>
            </a:r>
            <a:r>
              <a:rPr lang="hu-HU" dirty="0"/>
              <a:t>nem lehet 2?</a:t>
            </a:r>
          </a:p>
          <a:p>
            <a:pPr>
              <a:spcBef>
                <a:spcPts val="600"/>
              </a:spcBef>
              <a:defRPr/>
            </a:pPr>
            <a:r>
              <a:rPr lang="hu-HU" dirty="0" smtClean="0"/>
              <a:t>Egy pont biztosan nem szuperforrás:</a:t>
            </a:r>
          </a:p>
          <a:p>
            <a:pPr marL="369888" lvl="1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dirty="0" smtClean="0"/>
              <a:t>ha valahova nem megy ki belőle él;</a:t>
            </a:r>
          </a:p>
          <a:p>
            <a:pPr marL="369888" lvl="1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dirty="0" smtClean="0"/>
              <a:t>ha valahonnan jön bele él</a:t>
            </a:r>
            <a:r>
              <a:rPr lang="hu-HU" dirty="0" smtClean="0"/>
              <a:t>.</a:t>
            </a:r>
          </a:p>
          <a:p>
            <a:pPr marL="0" lvl="1" indent="0">
              <a:lnSpc>
                <a:spcPct val="95000"/>
              </a:lnSpc>
              <a:spcBef>
                <a:spcPct val="5000"/>
              </a:spcBef>
              <a:buNone/>
              <a:defRPr/>
            </a:pPr>
            <a:endParaRPr lang="hu-HU" dirty="0" smtClean="0"/>
          </a:p>
          <a:p>
            <a:pPr marL="0" lvl="1" indent="0">
              <a:lnSpc>
                <a:spcPct val="95000"/>
              </a:lnSpc>
              <a:spcBef>
                <a:spcPct val="5000"/>
              </a:spcBef>
              <a:buNone/>
              <a:defRPr/>
            </a:pPr>
            <a:r>
              <a:rPr lang="hu-HU" dirty="0" smtClean="0"/>
              <a:t>A megoldásban csak a </a:t>
            </a:r>
            <a:r>
              <a:rPr lang="hu-HU" dirty="0" err="1" smtClean="0"/>
              <a:t>Vanél</a:t>
            </a:r>
            <a:r>
              <a:rPr lang="hu-HU" dirty="0" smtClean="0"/>
              <a:t>? művelet használható!</a:t>
            </a:r>
            <a:endParaRPr lang="hu-HU" dirty="0" smtClean="0"/>
          </a:p>
        </p:txBody>
      </p:sp>
      <p:sp>
        <p:nvSpPr>
          <p:cNvPr id="78855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36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192" y="2564904"/>
            <a:ext cx="1714500" cy="1581150"/>
          </a:xfrm>
          <a:prstGeom prst="rect">
            <a:avLst/>
          </a:prstGeom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alkalmazása</a:t>
            </a:r>
          </a:p>
        </p:txBody>
      </p:sp>
      <p:sp>
        <p:nvSpPr>
          <p:cNvPr id="80899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80900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F30A57F4-EFF2-4B08-BFFD-1CA24F5BFE9F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80901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400" dirty="0" smtClean="0"/>
              <a:t>Az első ciklus egy gyakori keresési stratégia – intervallumszűkítés.</a:t>
            </a:r>
            <a:endParaRPr lang="hu-HU" altLang="hu-HU" sz="2400" dirty="0"/>
          </a:p>
        </p:txBody>
      </p:sp>
      <p:sp>
        <p:nvSpPr>
          <p:cNvPr id="80902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4248150"/>
          </a:xfrm>
        </p:spPr>
        <p:txBody>
          <a:bodyPr/>
          <a:lstStyle/>
          <a:p>
            <a:pPr marL="350838" indent="-350838">
              <a:lnSpc>
                <a:spcPct val="95000"/>
              </a:lnSpc>
              <a:spcBef>
                <a:spcPct val="500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Szuperforrás(</a:t>
            </a:r>
            <a:r>
              <a:rPr lang="hu-HU" altLang="hu-HU" sz="23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E,f,van</a:t>
            </a: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350838" indent="-350838">
              <a:lnSpc>
                <a:spcPct val="95000"/>
              </a:lnSpc>
              <a:spcBef>
                <a:spcPct val="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i:=1; j:=Pontszám</a:t>
            </a:r>
          </a:p>
          <a:p>
            <a:pPr marL="350838" indent="-350838">
              <a:lnSpc>
                <a:spcPct val="95000"/>
              </a:lnSpc>
              <a:spcBef>
                <a:spcPct val="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amíg i&lt;j</a:t>
            </a:r>
          </a:p>
          <a:p>
            <a:pPr marL="350838" indent="-350838">
              <a:lnSpc>
                <a:spcPct val="95000"/>
              </a:lnSpc>
              <a:spcBef>
                <a:spcPct val="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Ha </a:t>
            </a:r>
            <a:r>
              <a:rPr lang="hu-HU" altLang="hu-HU" sz="23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Vanél</a:t>
            </a: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?(</a:t>
            </a:r>
            <a:r>
              <a:rPr lang="hu-HU" altLang="hu-HU" sz="23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i,j</a:t>
            </a: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akkor j:=j-1 különben i:=i+1</a:t>
            </a:r>
          </a:p>
          <a:p>
            <a:pPr marL="350838" indent="-350838">
              <a:lnSpc>
                <a:spcPct val="95000"/>
              </a:lnSpc>
              <a:spcBef>
                <a:spcPct val="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marL="350838" indent="-350838">
              <a:lnSpc>
                <a:spcPct val="95000"/>
              </a:lnSpc>
              <a:spcBef>
                <a:spcPct val="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f:=i; j:=1; Ha j=f akkor j:=j+1</a:t>
            </a:r>
          </a:p>
          <a:p>
            <a:pPr marL="350838" indent="-350838">
              <a:lnSpc>
                <a:spcPct val="95000"/>
              </a:lnSpc>
              <a:spcBef>
                <a:spcPct val="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amíg </a:t>
            </a:r>
            <a:r>
              <a:rPr lang="hu-HU" altLang="hu-HU" sz="23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hu-HU" altLang="hu-HU" sz="23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Pontszám</a:t>
            </a: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és </a:t>
            </a:r>
            <a:b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</a:b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           </a:t>
            </a:r>
            <a:r>
              <a:rPr lang="hu-HU" altLang="hu-HU" sz="23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Vanél</a:t>
            </a: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?(</a:t>
            </a:r>
            <a:r>
              <a:rPr lang="hu-HU" altLang="hu-HU" sz="23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f,j</a:t>
            </a: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 és nem </a:t>
            </a:r>
            <a:r>
              <a:rPr lang="hu-HU" altLang="hu-HU" sz="23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Vanél</a:t>
            </a: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?(</a:t>
            </a:r>
            <a:r>
              <a:rPr lang="hu-HU" altLang="hu-HU" sz="23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j,f</a:t>
            </a: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</a:p>
          <a:p>
            <a:pPr marL="350838" indent="-350838">
              <a:lnSpc>
                <a:spcPct val="95000"/>
              </a:lnSpc>
              <a:spcBef>
                <a:spcPct val="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</a:t>
            </a: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j:=j+1; Ha j=f akkor j:=j+1</a:t>
            </a:r>
          </a:p>
          <a:p>
            <a:pPr marL="350838" indent="-350838">
              <a:lnSpc>
                <a:spcPct val="95000"/>
              </a:lnSpc>
              <a:spcBef>
                <a:spcPct val="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marL="350838" indent="-350838">
              <a:lnSpc>
                <a:spcPct val="95000"/>
              </a:lnSpc>
              <a:spcBef>
                <a:spcPct val="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van:=j&gt;Pontszám</a:t>
            </a:r>
          </a:p>
          <a:p>
            <a:pPr marL="350838" indent="-350838">
              <a:lnSpc>
                <a:spcPct val="95000"/>
              </a:lnSpc>
              <a:spcBef>
                <a:spcPct val="0"/>
              </a:spcBef>
            </a:pPr>
            <a:r>
              <a:rPr lang="hu-HU" altLang="hu-HU" sz="23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  <a:p>
            <a:pPr marL="350838" indent="-350838">
              <a:lnSpc>
                <a:spcPct val="95000"/>
              </a:lnSpc>
              <a:spcBef>
                <a:spcPct val="5000"/>
              </a:spcBef>
            </a:pPr>
            <a:endParaRPr lang="hu-HU" altLang="hu-HU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0903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37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bejárása</a:t>
            </a:r>
          </a:p>
        </p:txBody>
      </p:sp>
      <p:sp>
        <p:nvSpPr>
          <p:cNvPr id="8294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82948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AFAAEE4E-0A7F-4AD5-802A-59D80DAAC7AB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82949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82950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45064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103687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5000"/>
              </a:spcBef>
              <a:defRPr/>
            </a:pPr>
            <a:r>
              <a:rPr lang="da-DK" b="1" dirty="0" smtClean="0"/>
              <a:t>A gráf </a:t>
            </a:r>
            <a:r>
              <a:rPr lang="hu-HU" b="1" dirty="0" smtClean="0"/>
              <a:t>bejárása</a:t>
            </a:r>
            <a:r>
              <a:rPr lang="hu-HU" dirty="0" smtClean="0"/>
              <a:t> = minden elem feldolgozása</a:t>
            </a:r>
          </a:p>
          <a:p>
            <a:pPr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dirty="0" smtClean="0"/>
              <a:t>Probléma: </a:t>
            </a:r>
          </a:p>
          <a:p>
            <a:pPr marL="369888" lvl="1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dirty="0" smtClean="0"/>
              <a:t>Lineáris elrendezésű sokaság (sorozat) bejárása könnyű, egyetlen ciklussal elvégezhető.</a:t>
            </a:r>
          </a:p>
          <a:p>
            <a:pPr marL="369888" lvl="1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dirty="0" smtClean="0"/>
              <a:t>Hálós struktúra bejárása nem kézenfekvő, többféle stratégiával végezhető.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r>
              <a:rPr lang="da-DK" dirty="0" smtClean="0"/>
              <a:t/>
            </a:r>
            <a:br>
              <a:rPr lang="da-DK" dirty="0" smtClean="0"/>
            </a:br>
            <a:endParaRPr lang="hu-HU" dirty="0" smtClean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38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bejárása</a:t>
            </a:r>
          </a:p>
        </p:txBody>
      </p:sp>
      <p:sp>
        <p:nvSpPr>
          <p:cNvPr id="84995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84996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EE4E9B5B-66FF-4A4B-9B02-DD6121D1E693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84997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84998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033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da-DK" b="1" dirty="0" smtClean="0">
                <a:sym typeface="Symbol" pitchFamily="18" charset="2"/>
              </a:rPr>
              <a:t>Gráfbejárás:</a:t>
            </a:r>
          </a:p>
          <a:p>
            <a:pPr marL="354013" lvl="1" indent="-354013">
              <a:lnSpc>
                <a:spcPct val="80000"/>
              </a:lnSpc>
              <a:spcBef>
                <a:spcPct val="10000"/>
              </a:spcBef>
              <a:spcAft>
                <a:spcPts val="300"/>
              </a:spcAft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/>
              <a:t>kiindulunk</a:t>
            </a:r>
            <a:r>
              <a:rPr lang="hu-HU" sz="2000" dirty="0" smtClean="0"/>
              <a:t> </a:t>
            </a:r>
            <a:r>
              <a:rPr lang="hu-HU" dirty="0" smtClean="0"/>
              <a:t>egy tetszőleges pontból,</a:t>
            </a:r>
          </a:p>
          <a:p>
            <a:pPr marL="354013" lvl="1" indent="-354013">
              <a:lnSpc>
                <a:spcPct val="80000"/>
              </a:lnSpc>
              <a:spcBef>
                <a:spcPct val="10000"/>
              </a:spcBef>
              <a:spcAft>
                <a:spcPts val="300"/>
              </a:spcAft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/>
              <a:t>éleken haladva eljutunk az összes ponthoz.</a:t>
            </a: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b="1" dirty="0" smtClean="0"/>
              <a:t>Demonstrálás színekkel:</a:t>
            </a:r>
          </a:p>
          <a:p>
            <a:pPr marL="354013" lvl="1" indent="-354013">
              <a:lnSpc>
                <a:spcPct val="80000"/>
              </a:lnSpc>
              <a:spcBef>
                <a:spcPct val="10000"/>
              </a:spcBef>
              <a:spcAft>
                <a:spcPts val="300"/>
              </a:spcAft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Fehér pontok:</a:t>
            </a:r>
            <a:r>
              <a:rPr lang="hu-HU" dirty="0" smtClean="0"/>
              <a:t> ahova még nem jutottunk el.</a:t>
            </a:r>
          </a:p>
          <a:p>
            <a:pPr marL="354013" lvl="1" indent="-354013">
              <a:lnSpc>
                <a:spcPct val="80000"/>
              </a:lnSpc>
              <a:spcBef>
                <a:spcPct val="10000"/>
              </a:spcBef>
              <a:spcAft>
                <a:spcPts val="300"/>
              </a:spcAft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Szürkék</a:t>
            </a:r>
            <a:r>
              <a:rPr lang="hu-HU" dirty="0" smtClean="0"/>
              <a:t>: ahova már eljutottunk, de még „dolog van vele”.</a:t>
            </a:r>
          </a:p>
          <a:p>
            <a:pPr marL="354013" lvl="1" indent="-354013">
              <a:lnSpc>
                <a:spcPct val="80000"/>
              </a:lnSpc>
              <a:spcBef>
                <a:spcPct val="10000"/>
              </a:spcBef>
              <a:spcAft>
                <a:spcPts val="300"/>
              </a:spcAft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Feketék</a:t>
            </a:r>
            <a:r>
              <a:rPr lang="hu-HU" dirty="0" smtClean="0"/>
              <a:t>: ahova már eljutottunk, s minden belőlük kivezető élt is megvizsgáltunk. </a:t>
            </a:r>
          </a:p>
          <a:p>
            <a:pPr>
              <a:lnSpc>
                <a:spcPct val="95000"/>
              </a:lnSpc>
              <a:spcBef>
                <a:spcPct val="5000"/>
              </a:spcBef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da-DK" dirty="0" smtClean="0"/>
              <a:t/>
            </a:r>
            <a:br>
              <a:rPr lang="da-DK" dirty="0" smtClean="0"/>
            </a:br>
            <a:endParaRPr lang="hu-HU" dirty="0" smtClean="0"/>
          </a:p>
        </p:txBody>
      </p:sp>
      <p:sp>
        <p:nvSpPr>
          <p:cNvPr id="85001" name="Rectangle 26"/>
          <p:cNvSpPr>
            <a:spLocks noChangeArrowheads="1"/>
          </p:cNvSpPr>
          <p:nvPr/>
        </p:nvSpPr>
        <p:spPr bwMode="auto">
          <a:xfrm>
            <a:off x="3429000" y="56689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85002" name="Rectangle 26"/>
          <p:cNvSpPr>
            <a:spLocks noChangeArrowheads="1"/>
          </p:cNvSpPr>
          <p:nvPr/>
        </p:nvSpPr>
        <p:spPr bwMode="auto">
          <a:xfrm>
            <a:off x="3348038" y="5516563"/>
            <a:ext cx="5616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8775" indent="-358775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/>
              <a:t> </a:t>
            </a:r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1840" y="4460906"/>
            <a:ext cx="3010602" cy="2063719"/>
          </a:xfrm>
          <a:prstGeom prst="rect">
            <a:avLst/>
          </a:prstGeom>
        </p:spPr>
      </p:pic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39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</a:t>
            </a:r>
          </a:p>
        </p:txBody>
      </p:sp>
      <p:sp>
        <p:nvSpPr>
          <p:cNvPr id="13315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3316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4B017D2A-C71F-4311-9E62-9D750B1F808D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13317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3318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103687"/>
          </a:xfrm>
        </p:spPr>
        <p:txBody>
          <a:bodyPr/>
          <a:lstStyle/>
          <a:p>
            <a:pPr>
              <a:spcBef>
                <a:spcPct val="10000"/>
              </a:spcBef>
              <a:spcAft>
                <a:spcPts val="300"/>
              </a:spcAft>
              <a:tabLst>
                <a:tab pos="2092325" algn="l"/>
              </a:tabLst>
            </a:pPr>
            <a:r>
              <a:rPr lang="da-DK" altLang="hu-HU" b="1" dirty="0" smtClean="0"/>
              <a:t>Fogalm</a:t>
            </a:r>
            <a:r>
              <a:rPr lang="hu-HU" altLang="hu-HU" b="1" dirty="0" err="1" smtClean="0"/>
              <a:t>ak</a:t>
            </a:r>
            <a:r>
              <a:rPr lang="da-DK" altLang="hu-HU" b="1" dirty="0" smtClean="0"/>
              <a:t>:</a:t>
            </a:r>
          </a:p>
          <a:p>
            <a:pPr marL="361950" lvl="1" indent="-361950">
              <a:spcBef>
                <a:spcPct val="0"/>
              </a:spcBef>
              <a:tabLst>
                <a:tab pos="2092325" algn="l"/>
              </a:tabLst>
            </a:pPr>
            <a:r>
              <a:rPr lang="hu-HU" altLang="hu-HU" dirty="0" smtClean="0"/>
              <a:t>Súlyozott gráf: (</a:t>
            </a:r>
            <a:r>
              <a:rPr lang="hu-HU" altLang="hu-HU" dirty="0" err="1" smtClean="0"/>
              <a:t>P,E,s:E→R</a:t>
            </a:r>
            <a:r>
              <a:rPr lang="hu-HU" altLang="hu-HU" dirty="0" smtClean="0"/>
              <a:t> mérték)</a:t>
            </a:r>
          </a:p>
          <a:p>
            <a:pPr marL="361950" lvl="1" indent="-361950">
              <a:spcBef>
                <a:spcPct val="0"/>
              </a:spcBef>
              <a:tabLst>
                <a:tab pos="2092325" algn="l"/>
              </a:tabLst>
            </a:pPr>
            <a:r>
              <a:rPr lang="hu-HU" altLang="hu-HU" dirty="0" smtClean="0"/>
              <a:t>Fa: összefüggő körmentes gráf</a:t>
            </a:r>
          </a:p>
          <a:p>
            <a:pPr marL="361950" lvl="1" indent="-361950">
              <a:spcBef>
                <a:spcPct val="0"/>
              </a:spcBef>
              <a:tabLst>
                <a:tab pos="2092325" algn="l"/>
              </a:tabLst>
            </a:pPr>
            <a:r>
              <a:rPr lang="hu-HU" altLang="hu-HU" dirty="0" smtClean="0"/>
              <a:t>Erdő (liget): körmentes gráf</a:t>
            </a:r>
          </a:p>
          <a:p>
            <a:pPr marL="361950" lvl="1" indent="-361950">
              <a:spcBef>
                <a:spcPct val="0"/>
              </a:spcBef>
              <a:tabLst>
                <a:tab pos="2092325" algn="l"/>
              </a:tabLst>
            </a:pPr>
            <a:r>
              <a:rPr lang="hu-HU" altLang="hu-HU" dirty="0" smtClean="0"/>
              <a:t>Feszítőfa: a gráf összes pontját tartalmazó fa</a:t>
            </a:r>
          </a:p>
          <a:p>
            <a:pPr marL="361950" lvl="1" indent="-361950">
              <a:spcBef>
                <a:spcPct val="0"/>
              </a:spcBef>
              <a:tabLst>
                <a:tab pos="2092325" algn="l"/>
              </a:tabLst>
            </a:pPr>
            <a:r>
              <a:rPr lang="hu-HU" altLang="hu-HU" dirty="0" smtClean="0"/>
              <a:t>Forrás: irányított gráf pontja, amelyből csak kivezető él van</a:t>
            </a:r>
          </a:p>
          <a:p>
            <a:pPr marL="361950" lvl="1" indent="-361950">
              <a:spcBef>
                <a:spcPct val="0"/>
              </a:spcBef>
              <a:tabLst>
                <a:tab pos="2092325" algn="l"/>
              </a:tabLst>
            </a:pPr>
            <a:r>
              <a:rPr lang="hu-HU" altLang="hu-HU" dirty="0" smtClean="0"/>
              <a:t>Nyelő: irányított gráf pontja, amelybe csak bevezető él van</a:t>
            </a:r>
            <a:endParaRPr lang="da-DK" altLang="hu-HU" dirty="0" smtClean="0"/>
          </a:p>
          <a:p>
            <a:pPr marL="361950" lvl="1" indent="-361950">
              <a:spcBef>
                <a:spcPct val="0"/>
              </a:spcBef>
              <a:tabLst>
                <a:tab pos="2092325" algn="l"/>
              </a:tabLst>
            </a:pPr>
            <a:r>
              <a:rPr lang="hu-HU" altLang="hu-HU" dirty="0" smtClean="0"/>
              <a:t>Háló: körmentes irányított gráf, egy forrással és nyelővel</a:t>
            </a:r>
          </a:p>
          <a:p>
            <a:pPr marL="361950" lvl="1" indent="-361950">
              <a:spcBef>
                <a:spcPct val="0"/>
              </a:spcBef>
              <a:tabLst>
                <a:tab pos="2092325" algn="l"/>
              </a:tabLst>
            </a:pPr>
            <a:r>
              <a:rPr lang="da-DK" altLang="hu-HU" dirty="0" smtClean="0"/>
              <a:t>Izolált pont</a:t>
            </a:r>
            <a:r>
              <a:rPr lang="hu-HU" altLang="hu-HU" dirty="0" smtClean="0"/>
              <a:t>: legfeljebb hurokél kapcsolódik hozzá</a:t>
            </a:r>
            <a:endParaRPr lang="da-DK" altLang="hu-HU" dirty="0" smtClean="0"/>
          </a:p>
        </p:txBody>
      </p:sp>
      <p:sp>
        <p:nvSpPr>
          <p:cNvPr id="13319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4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bejárása</a:t>
            </a:r>
          </a:p>
        </p:txBody>
      </p:sp>
      <p:sp>
        <p:nvSpPr>
          <p:cNvPr id="87043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87044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D5410EE3-5BB2-43D5-8189-4FB72E458B00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87045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87046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033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spcAft>
                <a:spcPts val="300"/>
              </a:spcAft>
              <a:buFontTx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b="1" dirty="0" smtClean="0"/>
              <a:t>Demonstrálás színekkel:</a:t>
            </a:r>
          </a:p>
          <a:p>
            <a:pPr marL="354013" lvl="1" indent="-354013">
              <a:lnSpc>
                <a:spcPct val="80000"/>
              </a:lnSpc>
              <a:spcBef>
                <a:spcPct val="10000"/>
              </a:spcBef>
              <a:spcAft>
                <a:spcPts val="300"/>
              </a:spcAft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/>
              <a:t>A </a:t>
            </a:r>
            <a:r>
              <a:rPr lang="hu-HU" dirty="0" err="1" smtClean="0"/>
              <a:t>gráfbejárás</a:t>
            </a:r>
            <a:r>
              <a:rPr lang="hu-HU" dirty="0" smtClean="0"/>
              <a:t> kiinduló állapotában </a:t>
            </a:r>
            <a:br>
              <a:rPr lang="hu-HU" dirty="0" smtClean="0"/>
            </a:br>
            <a:r>
              <a:rPr lang="hu-HU" dirty="0" smtClean="0"/>
              <a:t>egyetlen pont szürke, az összes többi </a:t>
            </a:r>
            <a:br>
              <a:rPr lang="hu-HU" dirty="0" smtClean="0"/>
            </a:br>
            <a:r>
              <a:rPr lang="hu-HU" dirty="0" smtClean="0"/>
              <a:t>pedig fehér. </a:t>
            </a:r>
          </a:p>
          <a:p>
            <a:pPr marL="354013" lvl="1" indent="-354013">
              <a:lnSpc>
                <a:spcPct val="80000"/>
              </a:lnSpc>
              <a:spcBef>
                <a:spcPct val="10000"/>
              </a:spcBef>
              <a:spcAft>
                <a:spcPts val="300"/>
              </a:spcAft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/>
              <a:t>A végállapotban minden pont fekete </a:t>
            </a:r>
            <a:br>
              <a:rPr lang="hu-HU" dirty="0" smtClean="0"/>
            </a:br>
            <a:r>
              <a:rPr lang="hu-HU" dirty="0" smtClean="0"/>
              <a:t>(ha elérhető a kezdőpontból). </a:t>
            </a:r>
          </a:p>
          <a:p>
            <a:pPr marL="6350" lvl="1" indent="-6350">
              <a:lnSpc>
                <a:spcPct val="80000"/>
              </a:lnSpc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>
                <a:sym typeface="Symbol" pitchFamily="18" charset="2"/>
              </a:rPr>
              <a:t>A színekkel tehát a pontok halmazát három részhalmazra bontottuk.</a:t>
            </a:r>
          </a:p>
          <a:p>
            <a:pPr marL="6350" lvl="1" indent="-6350">
              <a:lnSpc>
                <a:spcPct val="80000"/>
              </a:lnSpc>
              <a:spcBef>
                <a:spcPct val="10000"/>
              </a:spcBef>
              <a:spcAft>
                <a:spcPts val="300"/>
              </a:spcAft>
              <a:buFont typeface="Wingdings" panose="05000000000000000000" pitchFamily="2" charset="2"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>
                <a:sym typeface="Symbol" pitchFamily="18" charset="2"/>
              </a:rPr>
              <a:t>A gráfbejárás pontokat sorol át egyik részhalmazból egy másik részhalmazba – ehhez a szürkéket vizsgálja.</a:t>
            </a:r>
            <a:endParaRPr lang="da-DK" dirty="0" smtClean="0">
              <a:sym typeface="Symbol" pitchFamily="18" charset="2"/>
            </a:endParaRPr>
          </a:p>
          <a:p>
            <a:pPr>
              <a:lnSpc>
                <a:spcPct val="95000"/>
              </a:lnSpc>
              <a:spcBef>
                <a:spcPct val="5000"/>
              </a:spcBef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da-DK" dirty="0" smtClean="0"/>
              <a:t/>
            </a:r>
            <a:br>
              <a:rPr lang="da-DK" dirty="0" smtClean="0"/>
            </a:br>
            <a:endParaRPr lang="hu-HU" dirty="0" smtClean="0"/>
          </a:p>
        </p:txBody>
      </p:sp>
      <p:sp>
        <p:nvSpPr>
          <p:cNvPr id="87049" name="Rectangle 26"/>
          <p:cNvSpPr>
            <a:spLocks noChangeArrowheads="1"/>
          </p:cNvSpPr>
          <p:nvPr/>
        </p:nvSpPr>
        <p:spPr bwMode="auto">
          <a:xfrm>
            <a:off x="3429000" y="56689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238" y="1613725"/>
            <a:ext cx="3010602" cy="2063719"/>
          </a:xfrm>
          <a:prstGeom prst="rect">
            <a:avLst/>
          </a:prstGeom>
        </p:spPr>
      </p:pic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40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bejárása</a:t>
            </a:r>
          </a:p>
        </p:txBody>
      </p:sp>
      <p:sp>
        <p:nvSpPr>
          <p:cNvPr id="89091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89092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5BDA5990-95D5-43E8-9AA7-E5D2D36FB26B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89093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89094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89095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 algn="just">
              <a:spcBef>
                <a:spcPct val="0"/>
              </a:spcBef>
              <a:spcAft>
                <a:spcPts val="300"/>
              </a:spcAft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b="1" smtClean="0"/>
              <a:t>Két alapvető stratégia:</a:t>
            </a:r>
            <a:endParaRPr lang="hu-HU" altLang="hu-HU" smtClean="0"/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800" i="1" smtClean="0"/>
              <a:t>Szélességi bejárás</a:t>
            </a:r>
            <a:r>
              <a:rPr lang="hu-HU" altLang="hu-HU" sz="2800" smtClean="0"/>
              <a:t>: a szürke színűek közül abból lépjünk tovább, amelyikbe legrégebben léptünk.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800" i="1" smtClean="0"/>
              <a:t>Mélységi bejárás: </a:t>
            </a:r>
            <a:r>
              <a:rPr lang="hu-HU" altLang="hu-HU" sz="2800" smtClean="0"/>
              <a:t>abból a pontból lépünk mindig tovább, amelyik legkésőbb került a szürke színűek közé.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800" smtClean="0"/>
              <a:t>Mindkét bejárásban a szürkék keletkezési sorrendjét kell követnünk valamilyen módon.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endParaRPr lang="hu-HU" altLang="hu-HU" sz="2800" smtClean="0"/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b="1" smtClean="0">
                <a:sym typeface="Symbol" panose="05050102010706020507" pitchFamily="18" charset="2"/>
              </a:rPr>
              <a:t>Lehetnek (lesznek) további stratégiák is.</a:t>
            </a:r>
            <a:endParaRPr lang="da-DK" altLang="hu-HU" b="1" smtClean="0">
              <a:sym typeface="Symbol" panose="05050102010706020507" pitchFamily="18" charset="2"/>
            </a:endParaRPr>
          </a:p>
        </p:txBody>
      </p:sp>
      <p:sp>
        <p:nvSpPr>
          <p:cNvPr id="89096" name="Rectangle 26"/>
          <p:cNvSpPr>
            <a:spLocks noChangeArrowheads="1"/>
          </p:cNvSpPr>
          <p:nvPr/>
        </p:nvSpPr>
        <p:spPr bwMode="auto">
          <a:xfrm>
            <a:off x="3429000" y="56689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41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</a:t>
            </a:r>
          </a:p>
        </p:txBody>
      </p:sp>
      <p:sp>
        <p:nvSpPr>
          <p:cNvPr id="91139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91140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801C5442-F3B8-4739-BB86-A0983FBBA03C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91141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91142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033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 algn="just">
              <a:spcBef>
                <a:spcPct val="0"/>
              </a:spcBef>
              <a:spcAft>
                <a:spcPts val="300"/>
              </a:spcAft>
              <a:buFontTx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b="1" dirty="0" smtClean="0"/>
              <a:t>Szélességi bejárás:</a:t>
            </a:r>
          </a:p>
          <a:p>
            <a:pPr marL="349250" indent="-349250"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sz="2800" dirty="0" smtClean="0"/>
              <a:t>Adatszerkezet, amiből a legrégebben bekerült lép ki először – sor .</a:t>
            </a:r>
          </a:p>
          <a:p>
            <a:pPr marL="349250" indent="-349250"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sz="2800" dirty="0" smtClean="0"/>
              <a:t>Tároljuk a szürke pontokat egy sorban!</a:t>
            </a:r>
          </a:p>
          <a:p>
            <a:pPr marL="349250" indent="-349250"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sz="2800" dirty="0" smtClean="0"/>
              <a:t>Van még feldolgozatlan pont  = van még szürke pont = nem üres a sor!</a:t>
            </a:r>
          </a:p>
          <a:p>
            <a:pPr marL="349250" indent="-349250"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sz="2800" dirty="0" smtClean="0"/>
              <a:t>A bejárás egy feszítőfát hoz létre</a:t>
            </a:r>
            <a:br>
              <a:rPr lang="hu-HU" sz="2800" dirty="0" smtClean="0"/>
            </a:br>
            <a:r>
              <a:rPr lang="hu-HU" sz="2800" dirty="0" smtClean="0"/>
              <a:t>(szélességi feszítőfa).</a:t>
            </a:r>
          </a:p>
          <a:p>
            <a:pPr marL="349250" indent="-349250"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sz="2800" dirty="0" smtClean="0"/>
              <a:t>Van kör = van nem piros színű él, </a:t>
            </a:r>
            <a:r>
              <a:rPr lang="hu-HU" altLang="hu-HU" sz="2800" dirty="0"/>
              <a:t>azaz </a:t>
            </a:r>
            <a:r>
              <a:rPr lang="hu-HU" altLang="hu-HU" sz="2800" dirty="0" smtClean="0"/>
              <a:t/>
            </a:r>
            <a:br>
              <a:rPr lang="hu-HU" altLang="hu-HU" sz="2800" dirty="0" smtClean="0"/>
            </a:br>
            <a:r>
              <a:rPr lang="hu-HU" altLang="hu-HU" sz="2800" dirty="0" smtClean="0"/>
              <a:t>szürke pontba vezető</a:t>
            </a:r>
            <a:r>
              <a:rPr lang="hu-HU" altLang="hu-HU" sz="2800" dirty="0"/>
              <a:t>.</a:t>
            </a:r>
          </a:p>
          <a:p>
            <a:pPr marL="349250" indent="-349250"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  <a:defRPr/>
            </a:pPr>
            <a:endParaRPr lang="hu-HU" sz="2800" dirty="0" smtClean="0"/>
          </a:p>
        </p:txBody>
      </p:sp>
      <p:pic>
        <p:nvPicPr>
          <p:cNvPr id="9114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4475" y="3789363"/>
            <a:ext cx="229870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400" dirty="0" smtClean="0"/>
              <a:t>Sorrend: 1,2,3,4,7,6,5</a:t>
            </a:r>
            <a:endParaRPr lang="hu-HU" altLang="hu-HU" sz="24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42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</a:t>
            </a:r>
          </a:p>
        </p:txBody>
      </p:sp>
      <p:sp>
        <p:nvSpPr>
          <p:cNvPr id="9318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93188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11846D0F-7A1A-4C06-9C5A-9E7CE4118D74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93189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93190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93191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Szélességi bejárás(p):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Szín(p):=szürke; Sorba(p)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amíg nem üresSor?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Sorból(p); Szín(p):=fekete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i=1-től Pontszám-ig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Ha Vanél?(p,i) és Szín(i)=fehér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akkor Sorba(i); Szín(i):=szürke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vége</a:t>
            </a:r>
          </a:p>
          <a:p>
            <a:pPr algn="just"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hu-HU" altLang="hu-HU" sz="24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{Szín(p):=fekete </a:t>
            </a:r>
            <a:r>
              <a:rPr lang="hu-HU" altLang="hu-HU" sz="2400" smtClean="0">
                <a:solidFill>
                  <a:srgbClr val="FF0000"/>
                </a:solidFill>
                <a:cs typeface="Courier New" panose="02070309020205020404" pitchFamily="49" charset="0"/>
              </a:rPr>
              <a:t>itt is lehetne</a:t>
            </a:r>
            <a:r>
              <a:rPr lang="hu-HU" altLang="hu-HU" sz="240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</p:txBody>
      </p:sp>
      <p:sp>
        <p:nvSpPr>
          <p:cNvPr id="93192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117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/>
              <a:t>Bejárás csúcsmátrix esetén.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/>
              <a:t>Futási idő: O(Pontszám</a:t>
            </a:r>
            <a:r>
              <a:rPr lang="hu-HU" altLang="hu-HU" baseline="30000"/>
              <a:t>2</a:t>
            </a:r>
            <a:r>
              <a:rPr lang="hu-HU" altLang="hu-HU"/>
              <a:t>)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43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</a:t>
            </a:r>
          </a:p>
        </p:txBody>
      </p:sp>
      <p:sp>
        <p:nvSpPr>
          <p:cNvPr id="95235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95236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660360BC-361D-44BC-9A52-1AD97DF562C2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95237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95238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95239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032250"/>
          </a:xfrm>
        </p:spPr>
        <p:txBody>
          <a:bodyPr/>
          <a:lstStyle/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Szélességi bejárás(p):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Szín(p):=szürke; Sorba(p)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amíg nem </a:t>
            </a:r>
            <a:r>
              <a:rPr lang="hu-HU" alt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üresSor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Sorból(p); Szín(p):=fekete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i=1-től Szomszédpontokszáma(p)-</a:t>
            </a:r>
            <a:r>
              <a:rPr lang="hu-HU" alt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ig</a:t>
            </a:r>
            <a:endParaRPr lang="hu-HU" altLang="hu-HU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j:=Szomszéd(p,i)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Ha Szín(j)=fehér 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akkor Sorba(j); Szín(j):=szürke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vége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</p:txBody>
      </p:sp>
      <p:sp>
        <p:nvSpPr>
          <p:cNvPr id="95240" name="Rectangle 26"/>
          <p:cNvSpPr>
            <a:spLocks noChangeArrowheads="1"/>
          </p:cNvSpPr>
          <p:nvPr/>
        </p:nvSpPr>
        <p:spPr bwMode="auto">
          <a:xfrm>
            <a:off x="3419475" y="5373688"/>
            <a:ext cx="5464175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/>
              <a:t>Bejárás csúcslista esetén.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/>
              <a:t>Futási idő: O(Élszám)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44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</a:t>
            </a:r>
          </a:p>
        </p:txBody>
      </p:sp>
      <p:sp>
        <p:nvSpPr>
          <p:cNvPr id="97283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97284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D0AA10A-B101-4668-8EF3-9FE163B9C994}" type="datetime1">
              <a:rPr lang="hu-HU" altLang="hu-HU" sz="1000" smtClean="0">
                <a:latin typeface="Arial" panose="020B0604020202020204" pitchFamily="34" charset="0"/>
              </a:rPr>
              <a:t>2022. 11. 04.</a:t>
            </a:fld>
            <a:endParaRPr lang="en-US" altLang="hu-HU" sz="1000" smtClean="0">
              <a:latin typeface="Arial" panose="020B0604020202020204" pitchFamily="34" charset="0"/>
            </a:endParaRPr>
          </a:p>
        </p:txBody>
      </p:sp>
      <p:sp>
        <p:nvSpPr>
          <p:cNvPr id="97285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97286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032250"/>
          </a:xfrm>
        </p:spPr>
        <p:txBody>
          <a:bodyPr/>
          <a:lstStyle/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Szélességi bejárás(p):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Szín(p):=szürke; Sorba(p)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amíg nem üresSor?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Sorból(p); Szín(p):=fekete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i</a:t>
            </a: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Ki</a:t>
            </a: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(p)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Ha Szín(i)=fehér 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akkor Sorba(i); Szín(i):=szürke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vége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</p:txBody>
      </p:sp>
      <p:sp>
        <p:nvSpPr>
          <p:cNvPr id="97287" name="Rectangle 26"/>
          <p:cNvSpPr>
            <a:spLocks noChangeArrowheads="1"/>
          </p:cNvSpPr>
          <p:nvPr/>
        </p:nvSpPr>
        <p:spPr bwMode="auto">
          <a:xfrm>
            <a:off x="3419475" y="5373688"/>
            <a:ext cx="5464175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/>
              <a:t>Bejárás csúcslista esetén.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/>
              <a:t>Futási idő: O(Élszám)</a:t>
            </a:r>
          </a:p>
        </p:txBody>
      </p:sp>
      <p:sp>
        <p:nvSpPr>
          <p:cNvPr id="97288" name="Élőláb helye 10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000" smtClean="0">
                <a:latin typeface="Arial" panose="020B0604020202020204" pitchFamily="34" charset="0"/>
              </a:rPr>
              <a:t>Gráfok, gráfalgoritmusok</a:t>
            </a:r>
            <a:endParaRPr lang="en-US" altLang="hu-HU" sz="1000" smtClean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45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</a:t>
            </a:r>
          </a:p>
        </p:txBody>
      </p:sp>
      <p:sp>
        <p:nvSpPr>
          <p:cNvPr id="99331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99332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28E943AF-C0E6-45CC-9CB4-4D4EE8ACC883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99333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99334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99335" name="Tartalom helye 2"/>
          <p:cNvSpPr>
            <a:spLocks noGrp="1"/>
          </p:cNvSpPr>
          <p:nvPr>
            <p:ph idx="1"/>
          </p:nvPr>
        </p:nvSpPr>
        <p:spPr>
          <a:xfrm>
            <a:off x="179388" y="1268760"/>
            <a:ext cx="8785225" cy="4248150"/>
          </a:xfrm>
        </p:spPr>
        <p:txBody>
          <a:bodyPr/>
          <a:lstStyle/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Szélességi bejárás(p):</a:t>
            </a:r>
          </a:p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Szín(p):=szürke; Sorba(p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r>
              <a:rPr lang="hu-HU" altLang="hu-HU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Honnan(p):=</a:t>
            </a:r>
            <a:r>
              <a:rPr lang="hu-HU" altLang="hu-HU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endParaRPr lang="hu-HU" altLang="hu-H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Ciklus amíg nem </a:t>
            </a:r>
            <a:r>
              <a:rPr lang="hu-HU" alt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üresSor</a:t>
            </a: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</a:p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Sorból(p); Szín(p):=fekete</a:t>
            </a:r>
          </a:p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Ciklus i=1-től Szomszédpontokszáma(p)-</a:t>
            </a:r>
            <a:r>
              <a:rPr lang="hu-HU" alt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ig</a:t>
            </a:r>
            <a:endParaRPr lang="hu-HU" altLang="hu-H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j:=Szomszéd(p,i)</a:t>
            </a:r>
          </a:p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Ha Szín(j)=fehér </a:t>
            </a:r>
          </a:p>
          <a:p>
            <a:pPr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akkor Sorba(j); Szín(j):=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szürke</a:t>
            </a:r>
            <a:b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hu-HU" altLang="hu-HU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Honnan(j):=</a:t>
            </a:r>
            <a:r>
              <a:rPr lang="hu-HU" altLang="hu-HU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endParaRPr lang="hu-HU" altLang="hu-H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Ciklus vége</a:t>
            </a:r>
          </a:p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Eljárás vége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hu-HU" altLang="hu-H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9336" name="Rectangle 26"/>
          <p:cNvSpPr>
            <a:spLocks noChangeArrowheads="1"/>
          </p:cNvSpPr>
          <p:nvPr/>
        </p:nvSpPr>
        <p:spPr bwMode="auto">
          <a:xfrm>
            <a:off x="3348038" y="5445125"/>
            <a:ext cx="579596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/>
              <a:t>Bejárás csúcsmátrix esetén, elérési információval.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46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</a:t>
            </a:r>
          </a:p>
        </p:txBody>
      </p:sp>
      <p:sp>
        <p:nvSpPr>
          <p:cNvPr id="101379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01380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C5BE201D-D35A-4559-BB51-AF60DED4DD45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101381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101382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01383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Szélességi bejárás(p):</a:t>
            </a:r>
          </a:p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Szín(p):=szürke; Sorba(p); </a:t>
            </a:r>
            <a:r>
              <a:rPr lang="hu-HU" altLang="hu-HU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Táv(p):=0</a:t>
            </a:r>
            <a:endParaRPr lang="hu-HU" altLang="hu-H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Ciklus amíg nem </a:t>
            </a:r>
            <a:r>
              <a:rPr lang="hu-HU" alt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üresSor</a:t>
            </a: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</a:p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Sorból(p); Szín(p):=fekete</a:t>
            </a:r>
          </a:p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Ciklus i=1-től Szomszédpontokszáma(p)-</a:t>
            </a:r>
            <a:r>
              <a:rPr lang="hu-HU" alt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ig</a:t>
            </a:r>
            <a:endParaRPr lang="hu-HU" altLang="hu-H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j:=Szomszéd(p,i)</a:t>
            </a:r>
          </a:p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Ha Szín(j)=fehér </a:t>
            </a:r>
          </a:p>
          <a:p>
            <a:pPr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akkor Sorba(j); Szín(j):=szürke</a:t>
            </a:r>
            <a:b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hu-HU" altLang="hu-HU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Táv(j):=Táv(p)+1</a:t>
            </a:r>
            <a:endParaRPr lang="hu-HU" altLang="hu-H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Ciklus vége</a:t>
            </a:r>
          </a:p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101384" name="Rectangle 26"/>
          <p:cNvSpPr>
            <a:spLocks noChangeArrowheads="1"/>
          </p:cNvSpPr>
          <p:nvPr/>
        </p:nvSpPr>
        <p:spPr bwMode="auto">
          <a:xfrm>
            <a:off x="3348038" y="5445125"/>
            <a:ext cx="579596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/>
              <a:t>Bejárás csúcsmátrix esetén, távolság információval.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47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</a:t>
            </a:r>
          </a:p>
        </p:txBody>
      </p:sp>
      <p:sp>
        <p:nvSpPr>
          <p:cNvPr id="10342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03428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4A88908F-4EE8-438E-A28E-A56771F13E52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103429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103430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03431" name="Tartalom helye 2"/>
          <p:cNvSpPr>
            <a:spLocks noGrp="1"/>
          </p:cNvSpPr>
          <p:nvPr>
            <p:ph idx="1"/>
          </p:nvPr>
        </p:nvSpPr>
        <p:spPr>
          <a:xfrm>
            <a:off x="0" y="1268413"/>
            <a:ext cx="9144000" cy="4248150"/>
          </a:xfrm>
        </p:spPr>
        <p:txBody>
          <a:bodyPr/>
          <a:lstStyle/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Szélességi bejárás(p):</a:t>
            </a:r>
          </a:p>
          <a:p>
            <a:pPr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Szín(p):=szürke; Sorba(p); </a:t>
            </a:r>
            <a:r>
              <a:rPr lang="hu-HU" altLang="hu-HU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hu-HU" altLang="hu-HU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dő</a:t>
            </a:r>
            <a:r>
              <a:rPr lang="hu-HU" altLang="hu-HU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:=0</a:t>
            </a:r>
            <a:r>
              <a:rPr lang="hu-HU" altLang="hu-HU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hu-HU" altLang="hu-HU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Elér(p</a:t>
            </a:r>
            <a:r>
              <a:rPr lang="hu-HU" altLang="hu-HU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):=0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Ciklus amíg nem </a:t>
            </a:r>
            <a:r>
              <a:rPr lang="hu-HU" alt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üresSor</a:t>
            </a: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</a:p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Sorból(p); Szín(p):=fekete</a:t>
            </a:r>
          </a:p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Ciklus i=1-től Szomszédpontokszáma(p)-</a:t>
            </a:r>
            <a:r>
              <a:rPr lang="hu-HU" alt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ig</a:t>
            </a:r>
            <a:endParaRPr lang="hu-HU" altLang="hu-H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j:=Szomszéd(p,i)</a:t>
            </a:r>
          </a:p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Ha Szín(j)=fehér </a:t>
            </a:r>
          </a:p>
          <a:p>
            <a:pPr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akkor Sorba(j); Szín(j):=szürke</a:t>
            </a:r>
            <a:b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</a:t>
            </a:r>
            <a:r>
              <a:rPr lang="hu-HU" altLang="hu-HU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idő:=idő+1; </a:t>
            </a:r>
            <a:r>
              <a:rPr lang="hu-HU" altLang="hu-HU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Elér(j):=</a:t>
            </a:r>
            <a:r>
              <a:rPr lang="hu-HU" altLang="hu-HU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idő</a:t>
            </a:r>
            <a:endParaRPr lang="hu-HU" altLang="hu-H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Ciklus vége</a:t>
            </a:r>
          </a:p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lnSpc>
                <a:spcPts val="28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Eljárás vége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hu-HU" altLang="hu-H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3432" name="Rectangle 26"/>
          <p:cNvSpPr>
            <a:spLocks noChangeArrowheads="1"/>
          </p:cNvSpPr>
          <p:nvPr/>
        </p:nvSpPr>
        <p:spPr bwMode="auto">
          <a:xfrm>
            <a:off x="3348038" y="5445125"/>
            <a:ext cx="5795962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/>
              <a:t>Bejárás csúcsmátrix esetén, elérési sorrend információval.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48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</a:t>
            </a:r>
          </a:p>
        </p:txBody>
      </p:sp>
      <p:sp>
        <p:nvSpPr>
          <p:cNvPr id="105475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05476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D6D3256B-675A-4281-8D9D-37DD5DB01ADE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105477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105478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05479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8785225" cy="4246562"/>
          </a:xfrm>
        </p:spPr>
        <p:txBody>
          <a:bodyPr/>
          <a:lstStyle/>
          <a:p>
            <a:pPr algn="just">
              <a:spcBef>
                <a:spcPct val="0"/>
              </a:spcBef>
              <a:spcAft>
                <a:spcPts val="300"/>
              </a:spcAft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b="1" dirty="0" smtClean="0"/>
              <a:t>Élek osztályozása: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800" dirty="0" smtClean="0">
                <a:solidFill>
                  <a:srgbClr val="FF0000"/>
                </a:solidFill>
              </a:rPr>
              <a:t>Fa-él</a:t>
            </a:r>
            <a:r>
              <a:rPr lang="hu-HU" altLang="hu-HU" sz="2800" dirty="0" smtClean="0"/>
              <a:t>: szürkéből fehérbe vezet.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800" dirty="0" smtClean="0">
                <a:solidFill>
                  <a:srgbClr val="00B0F0"/>
                </a:solidFill>
              </a:rPr>
              <a:t>Visszamutató él(</a:t>
            </a:r>
            <a:r>
              <a:rPr lang="hu-HU" altLang="hu-HU" sz="2800" dirty="0" err="1" smtClean="0">
                <a:solidFill>
                  <a:srgbClr val="00B0F0"/>
                </a:solidFill>
              </a:rPr>
              <a:t>u,v</a:t>
            </a:r>
            <a:r>
              <a:rPr lang="hu-HU" altLang="hu-HU" sz="2800" dirty="0" smtClean="0">
                <a:solidFill>
                  <a:srgbClr val="00B0F0"/>
                </a:solidFill>
              </a:rPr>
              <a:t>)</a:t>
            </a:r>
            <a:r>
              <a:rPr lang="hu-HU" altLang="hu-HU" sz="2800" dirty="0" smtClean="0"/>
              <a:t>: szürkéből feketébe</a:t>
            </a:r>
            <a:br>
              <a:rPr lang="hu-HU" altLang="hu-HU" sz="2800" dirty="0" smtClean="0"/>
            </a:br>
            <a:r>
              <a:rPr lang="hu-HU" altLang="hu-HU" sz="2800" dirty="0" smtClean="0"/>
              <a:t>vezet – u őse </a:t>
            </a:r>
            <a:r>
              <a:rPr lang="hu-HU" altLang="hu-HU" sz="2800" dirty="0" err="1" smtClean="0"/>
              <a:t>v-nek</a:t>
            </a:r>
            <a:r>
              <a:rPr lang="hu-HU" altLang="hu-HU" sz="2800" dirty="0" smtClean="0"/>
              <a:t>.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800" dirty="0" smtClean="0"/>
              <a:t>Kereszt-él: szürkéből szürkébe vagy </a:t>
            </a:r>
            <a:br>
              <a:rPr lang="hu-HU" altLang="hu-HU" sz="2800" dirty="0" smtClean="0"/>
            </a:br>
            <a:r>
              <a:rPr lang="hu-HU" altLang="hu-HU" sz="2800" dirty="0" smtClean="0"/>
              <a:t>feketébe vezető egyéb élek.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endParaRPr lang="hu-HU" altLang="hu-HU" sz="2800" dirty="0" smtClean="0"/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800" dirty="0" err="1" smtClean="0"/>
              <a:t>Irányítatlan</a:t>
            </a:r>
            <a:r>
              <a:rPr lang="hu-HU" altLang="hu-HU" sz="2800" dirty="0" smtClean="0"/>
              <a:t> gráfban csak fa-él és </a:t>
            </a:r>
            <a:r>
              <a:rPr lang="hu-HU" altLang="hu-HU" sz="2800" dirty="0" err="1" smtClean="0"/>
              <a:t>ke</a:t>
            </a:r>
            <a:r>
              <a:rPr lang="hu-HU" altLang="hu-HU" sz="2800" dirty="0" smtClean="0"/>
              <a:t>-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800" dirty="0" smtClean="0"/>
              <a:t>reszt-él van. Irányított gráfban lehet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800" dirty="0" smtClean="0"/>
              <a:t>visszamutató él.</a:t>
            </a:r>
          </a:p>
        </p:txBody>
      </p:sp>
      <p:sp>
        <p:nvSpPr>
          <p:cNvPr id="105480" name="Rectangle 26"/>
          <p:cNvSpPr>
            <a:spLocks noChangeArrowheads="1"/>
          </p:cNvSpPr>
          <p:nvPr/>
        </p:nvSpPr>
        <p:spPr bwMode="auto">
          <a:xfrm>
            <a:off x="3429000" y="56689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pic>
        <p:nvPicPr>
          <p:cNvPr id="10548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427163"/>
            <a:ext cx="229870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8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4005263"/>
            <a:ext cx="229870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49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15363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5364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7ABDB4DE-36B8-45C6-91F1-3389CF65E5CB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15365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033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103687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b="1" dirty="0" smtClean="0"/>
              <a:t>Csúcsmátrix </a:t>
            </a:r>
            <a:r>
              <a:rPr lang="hu-HU" dirty="0" smtClean="0"/>
              <a:t>(szomszédsági mátrix)</a:t>
            </a:r>
            <a:r>
              <a:rPr lang="hu-HU" b="1" dirty="0" smtClean="0"/>
              <a:t>: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  <a:p>
            <a:pPr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800" dirty="0" smtClean="0"/>
              <a:t>Súlyozott gráfra: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  <a:p>
            <a:pPr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sz="2800" dirty="0" smtClean="0"/>
              <a:t>Megjegyzés: </a:t>
            </a:r>
            <a:r>
              <a:rPr lang="hu-HU" sz="2800" i="1" dirty="0" err="1" smtClean="0"/>
              <a:t>Nemdef</a:t>
            </a:r>
            <a:r>
              <a:rPr lang="hu-HU" sz="2800" dirty="0" smtClean="0"/>
              <a:t>= 0 vagy -1 vagy +∞ </a:t>
            </a:r>
            <a:r>
              <a:rPr lang="hu-HU" sz="2800" dirty="0" err="1" smtClean="0"/>
              <a:t>vagy</a:t>
            </a:r>
            <a:r>
              <a:rPr lang="hu-HU" sz="2800" dirty="0" smtClean="0"/>
              <a:t> …</a:t>
            </a:r>
            <a:endParaRPr lang="da-DK" sz="2800" dirty="0" smtClean="0"/>
          </a:p>
        </p:txBody>
      </p:sp>
      <p:graphicFrame>
        <p:nvGraphicFramePr>
          <p:cNvPr id="15367" name="Object 4"/>
          <p:cNvGraphicFramePr>
            <a:graphicFrameLocks noChangeAspect="1"/>
          </p:cNvGraphicFramePr>
          <p:nvPr/>
        </p:nvGraphicFramePr>
        <p:xfrm>
          <a:off x="1331913" y="1989138"/>
          <a:ext cx="374491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7" name="Equation" r:id="rId4" imgW="1981200" imgH="457200" progId="Equation.3">
                  <p:embed/>
                </p:oleObj>
              </mc:Choice>
              <mc:Fallback>
                <p:oleObj name="Equation" r:id="rId4" imgW="19812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1989138"/>
                        <a:ext cx="3744912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8" name="Object 5"/>
          <p:cNvGraphicFramePr>
            <a:graphicFrameLocks noChangeAspect="1"/>
          </p:cNvGraphicFramePr>
          <p:nvPr/>
        </p:nvGraphicFramePr>
        <p:xfrm>
          <a:off x="1271588" y="3860800"/>
          <a:ext cx="4010025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name="Equation" r:id="rId6" imgW="2120900" imgH="457200" progId="Equation.3">
                  <p:embed/>
                </p:oleObj>
              </mc:Choice>
              <mc:Fallback>
                <p:oleObj name="Equation" r:id="rId6" imgW="21209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1588" y="3860800"/>
                        <a:ext cx="4010025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9" name="Élőláb helye 10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5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Szélességi bejárás</a:t>
            </a:r>
          </a:p>
        </p:txBody>
      </p:sp>
      <p:sp>
        <p:nvSpPr>
          <p:cNvPr id="107523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07524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9B7F0EEC-06D1-44DC-A503-DAE6A4A93A08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107525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107526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033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8785225" cy="4246562"/>
          </a:xfrm>
        </p:spPr>
        <p:txBody>
          <a:bodyPr/>
          <a:lstStyle/>
          <a:p>
            <a:pPr algn="just">
              <a:lnSpc>
                <a:spcPct val="85000"/>
              </a:lnSpc>
              <a:spcBef>
                <a:spcPct val="0"/>
              </a:spcBef>
              <a:spcAft>
                <a:spcPts val="300"/>
              </a:spcAft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b="1" dirty="0" smtClean="0"/>
              <a:t>Irányítatlan gráfban:</a:t>
            </a:r>
          </a:p>
          <a:p>
            <a:pPr marL="349250" indent="-349250"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>
                <a:sym typeface="Symbol"/>
              </a:rPr>
              <a:t></a:t>
            </a:r>
            <a:r>
              <a:rPr lang="hu-HU" dirty="0" smtClean="0"/>
              <a:t>(u, v) fa-élre: Táv(v)=Táv(u)+1.</a:t>
            </a:r>
          </a:p>
          <a:p>
            <a:pPr marL="349250" indent="-349250"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>
                <a:sym typeface="Symbol"/>
              </a:rPr>
              <a:t></a:t>
            </a:r>
            <a:r>
              <a:rPr lang="hu-HU" dirty="0" smtClean="0"/>
              <a:t>(u, v) kereszt-élre: Táv(v)=Táv(u)</a:t>
            </a:r>
            <a:br>
              <a:rPr lang="hu-HU" dirty="0" smtClean="0"/>
            </a:br>
            <a:r>
              <a:rPr lang="hu-HU" dirty="0" smtClean="0"/>
              <a:t>                       vagy Táv(v)=Táv(u)+1.</a:t>
            </a:r>
          </a:p>
          <a:p>
            <a:pPr algn="just">
              <a:spcBef>
                <a:spcPct val="0"/>
              </a:spcBef>
              <a:spcAft>
                <a:spcPts val="300"/>
              </a:spcAft>
              <a:buFontTx/>
              <a:buNone/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b="1" dirty="0" smtClean="0"/>
              <a:t>Irányított gráfban:</a:t>
            </a:r>
          </a:p>
          <a:p>
            <a:pPr marL="349250" indent="-349250"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>
                <a:sym typeface="Symbol"/>
              </a:rPr>
              <a:t></a:t>
            </a:r>
            <a:r>
              <a:rPr lang="hu-HU" dirty="0" smtClean="0"/>
              <a:t>(u, v) fa-élre: Táv(v)=Táv(u)+1.</a:t>
            </a:r>
          </a:p>
          <a:p>
            <a:pPr marL="349250" indent="-349250"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>
                <a:sym typeface="Symbol"/>
              </a:rPr>
              <a:t></a:t>
            </a:r>
            <a:r>
              <a:rPr lang="hu-HU" dirty="0" smtClean="0"/>
              <a:t>(u, v) kereszt-élre: Táv(v)</a:t>
            </a:r>
            <a:r>
              <a:rPr lang="hu-HU" dirty="0" smtClean="0">
                <a:sym typeface="Symbol"/>
              </a:rPr>
              <a:t>Táv(</a:t>
            </a:r>
            <a:r>
              <a:rPr lang="hu-HU" dirty="0" smtClean="0"/>
              <a:t>u)+1.</a:t>
            </a:r>
          </a:p>
          <a:p>
            <a:pPr marL="349250" indent="-349250"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  <a:defRPr/>
            </a:pPr>
            <a:r>
              <a:rPr lang="hu-HU" dirty="0" smtClean="0">
                <a:sym typeface="Symbol"/>
              </a:rPr>
              <a:t></a:t>
            </a:r>
            <a:r>
              <a:rPr lang="hu-HU" dirty="0" smtClean="0"/>
              <a:t>(u, v) visszamutató élre:</a:t>
            </a:r>
            <a:br>
              <a:rPr lang="hu-HU" dirty="0" smtClean="0"/>
            </a:br>
            <a:r>
              <a:rPr lang="hu-HU" dirty="0" smtClean="0"/>
              <a:t>                                0</a:t>
            </a:r>
            <a:r>
              <a:rPr lang="hu-HU" dirty="0" smtClean="0">
                <a:sym typeface="Symbol"/>
              </a:rPr>
              <a:t>Táv(</a:t>
            </a:r>
            <a:r>
              <a:rPr lang="hu-HU" dirty="0" smtClean="0"/>
              <a:t>v)</a:t>
            </a:r>
            <a:r>
              <a:rPr lang="hu-HU" dirty="0" smtClean="0">
                <a:sym typeface="Symbol"/>
              </a:rPr>
              <a:t></a:t>
            </a:r>
            <a:r>
              <a:rPr lang="hu-HU" dirty="0" smtClean="0"/>
              <a:t>Táv(u).</a:t>
            </a:r>
          </a:p>
        </p:txBody>
      </p:sp>
      <p:sp>
        <p:nvSpPr>
          <p:cNvPr id="107528" name="Rectangle 26"/>
          <p:cNvSpPr>
            <a:spLocks noChangeArrowheads="1"/>
          </p:cNvSpPr>
          <p:nvPr/>
        </p:nvSpPr>
        <p:spPr bwMode="auto">
          <a:xfrm>
            <a:off x="3429000" y="56689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pic>
        <p:nvPicPr>
          <p:cNvPr id="10752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427163"/>
            <a:ext cx="229870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53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4005263"/>
            <a:ext cx="229870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50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Mélységi bejárás</a:t>
            </a:r>
          </a:p>
        </p:txBody>
      </p:sp>
      <p:sp>
        <p:nvSpPr>
          <p:cNvPr id="109571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09572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09CA5634-5EC1-4A08-A31D-D144A152FDF7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109573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109574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09575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 algn="just">
              <a:spcBef>
                <a:spcPct val="0"/>
              </a:spcBef>
              <a:spcAft>
                <a:spcPts val="300"/>
              </a:spcAft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b="1" dirty="0" smtClean="0"/>
              <a:t>Mélységi bejárás: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800" dirty="0" smtClean="0"/>
              <a:t>Adatszerkezet, amiből a legutoljára bekerült lép ki először – verem.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800" dirty="0" smtClean="0"/>
              <a:t>Tároljuk a szürke pontokat egy veremben!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800" dirty="0" smtClean="0"/>
              <a:t>Van még feldolgozatlan pont  = van még szürke pont = nem üres a verem!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800" dirty="0" smtClean="0"/>
              <a:t>A bejárás egy feszítőfát hoz létre </a:t>
            </a:r>
            <a:br>
              <a:rPr lang="hu-HU" altLang="hu-HU" sz="2800" dirty="0" smtClean="0"/>
            </a:br>
            <a:r>
              <a:rPr lang="hu-HU" altLang="hu-HU" sz="2800" dirty="0" smtClean="0"/>
              <a:t>(mélységi feszítőfa).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800" dirty="0" smtClean="0"/>
              <a:t>A verem megtakarítható rekurzióval.</a:t>
            </a:r>
          </a:p>
        </p:txBody>
      </p:sp>
      <p:sp>
        <p:nvSpPr>
          <p:cNvPr id="109576" name="Rectangle 26"/>
          <p:cNvSpPr>
            <a:spLocks noChangeArrowheads="1"/>
          </p:cNvSpPr>
          <p:nvPr/>
        </p:nvSpPr>
        <p:spPr bwMode="auto">
          <a:xfrm>
            <a:off x="3429000" y="56689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pic>
        <p:nvPicPr>
          <p:cNvPr id="10957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988" y="3803650"/>
            <a:ext cx="229870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26"/>
          <p:cNvSpPr>
            <a:spLocks noChangeArrowheads="1"/>
          </p:cNvSpPr>
          <p:nvPr/>
        </p:nvSpPr>
        <p:spPr bwMode="auto">
          <a:xfrm>
            <a:off x="3429000" y="5668963"/>
            <a:ext cx="5867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400" dirty="0" smtClean="0"/>
              <a:t>Sorrend: 1,2,3,4,5,6,7</a:t>
            </a:r>
            <a:endParaRPr lang="hu-HU" altLang="hu-HU" sz="2400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51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Mélységi bejárás</a:t>
            </a:r>
          </a:p>
        </p:txBody>
      </p:sp>
      <p:sp>
        <p:nvSpPr>
          <p:cNvPr id="111619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11620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4C73CBFC-E420-4C34-BBE2-95ABCB524BB6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111621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111622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11623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Mélységi bejárás(p):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Szín(p):=szürke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i=1-től Pontszám-ig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Ha Vanél?(p,i) és Szín(i)=fehér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akkor Mélységi bejárás(i)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Szín(p):=fekete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  <a:p>
            <a:pPr algn="just"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Mélységi bejárás indítása(p):</a:t>
            </a:r>
          </a:p>
          <a:p>
            <a:pPr algn="just"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Szín:=(fehér,…,fehér); Mélységi bejárás(p)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111624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117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/>
              <a:t>Bejárás csúcsmátrix esetén.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/>
              <a:t>Futási idő: O(Pontszám</a:t>
            </a:r>
            <a:r>
              <a:rPr lang="hu-HU" altLang="hu-HU" baseline="30000"/>
              <a:t>2</a:t>
            </a:r>
            <a:r>
              <a:rPr lang="hu-HU" altLang="hu-HU"/>
              <a:t>)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52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Mélységi bejárás</a:t>
            </a:r>
          </a:p>
        </p:txBody>
      </p:sp>
      <p:sp>
        <p:nvSpPr>
          <p:cNvPr id="11366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13668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0E5B0DC3-F527-4115-8F11-78A1B5CC52E4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113669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113670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13671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Mélységi bejárás(p):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Szín(p):=szürke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i=1-től Szomszédpontokszáma(p)-</a:t>
            </a:r>
            <a:r>
              <a:rPr lang="hu-HU" alt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ig</a:t>
            </a:r>
            <a:endParaRPr lang="hu-HU" altLang="hu-HU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Ha Szín(Szomszéd(</a:t>
            </a:r>
            <a:r>
              <a:rPr lang="hu-HU" alt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p,i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))=fehér</a:t>
            </a:r>
          </a:p>
          <a:p>
            <a:pPr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akkor Mélységi bejárás(Szomszéd(</a:t>
            </a:r>
            <a:r>
              <a:rPr lang="hu-HU" altLang="hu-HU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p,i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Szín(p):=fekete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  <a:p>
            <a:pPr algn="just"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Mélységi bejárás indítása(p):</a:t>
            </a:r>
          </a:p>
          <a:p>
            <a:pPr algn="just"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Szín:=(fehér,…,fehér); Mélységi bejárás(p)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113672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117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/>
              <a:t>Bejárás csúcslista esetén.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 dirty="0"/>
              <a:t>Futási idő: O(Élszám)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53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Mélységi bejárás</a:t>
            </a:r>
          </a:p>
        </p:txBody>
      </p:sp>
      <p:sp>
        <p:nvSpPr>
          <p:cNvPr id="115715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15716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9270D34-98FD-48DC-A24D-DE3912BFD340}" type="datetime1">
              <a:rPr lang="hu-HU" altLang="hu-HU" sz="1000" smtClean="0">
                <a:latin typeface="Arial" panose="020B0604020202020204" pitchFamily="34" charset="0"/>
              </a:rPr>
              <a:t>2022. 11. 04.</a:t>
            </a:fld>
            <a:endParaRPr lang="en-US" altLang="hu-HU" sz="1000" smtClean="0">
              <a:latin typeface="Arial" panose="020B0604020202020204" pitchFamily="34" charset="0"/>
            </a:endParaRPr>
          </a:p>
        </p:txBody>
      </p:sp>
      <p:sp>
        <p:nvSpPr>
          <p:cNvPr id="115717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15718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Mélységi bejárás(p):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Szín(p):=szürke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i</a:t>
            </a: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Ki(p)</a:t>
            </a:r>
            <a:endParaRPr lang="hu-HU" altLang="hu-HU" sz="240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  Ha Szín(i)=fehér akkor Mélységi bejárás(i)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Szín(p):=fekete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  <a:p>
            <a:pPr algn="just"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Mélységi bejárás indítása(p):</a:t>
            </a:r>
          </a:p>
          <a:p>
            <a:pPr algn="just"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Szín:=(fehér,…,fehér); Mélységi bejárás(p)</a:t>
            </a:r>
          </a:p>
          <a:p>
            <a:pPr algn="just"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115719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117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/>
              <a:t>Bejárás csúcslista esetén.</a:t>
            </a:r>
          </a:p>
          <a:p>
            <a:pPr>
              <a:buFont typeface="Wingdings" panose="05000000000000000000" pitchFamily="2" charset="2"/>
              <a:buNone/>
            </a:pPr>
            <a:r>
              <a:rPr lang="hu-HU" altLang="hu-HU"/>
              <a:t>Futási idő: O(Élszám)</a:t>
            </a:r>
          </a:p>
        </p:txBody>
      </p:sp>
      <p:sp>
        <p:nvSpPr>
          <p:cNvPr id="115720" name="Élőláb helye 10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hu-HU" altLang="hu-HU" sz="1000" smtClean="0">
                <a:latin typeface="Arial" panose="020B0604020202020204" pitchFamily="34" charset="0"/>
              </a:rPr>
              <a:t>Gráfok, gráfalgoritmusok</a:t>
            </a:r>
            <a:endParaRPr lang="en-US" altLang="hu-HU" sz="1000" smtClean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54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Mélységi bejárás</a:t>
            </a:r>
          </a:p>
        </p:txBody>
      </p:sp>
      <p:sp>
        <p:nvSpPr>
          <p:cNvPr id="117763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17764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6196D99F-4476-46D1-B125-B41B1492A0B0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117765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117766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17767" name="Tartalom helye 2"/>
          <p:cNvSpPr>
            <a:spLocks noGrp="1"/>
          </p:cNvSpPr>
          <p:nvPr>
            <p:ph idx="1"/>
          </p:nvPr>
        </p:nvSpPr>
        <p:spPr>
          <a:xfrm>
            <a:off x="98425" y="1196752"/>
            <a:ext cx="8785225" cy="4248150"/>
          </a:xfrm>
        </p:spPr>
        <p:txBody>
          <a:bodyPr/>
          <a:lstStyle/>
          <a:p>
            <a:pPr algn="just">
              <a:lnSpc>
                <a:spcPts val="26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Mélységi bejárás(p):</a:t>
            </a:r>
          </a:p>
          <a:p>
            <a:pPr algn="just">
              <a:lnSpc>
                <a:spcPts val="26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Szín(p):=szürke</a:t>
            </a:r>
          </a:p>
          <a:p>
            <a:pPr algn="just">
              <a:lnSpc>
                <a:spcPts val="26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Ciklus i=1-től Szomszédpontokszáma(p)-</a:t>
            </a:r>
            <a:r>
              <a:rPr lang="hu-HU" alt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ig</a:t>
            </a:r>
            <a:endParaRPr lang="hu-HU" altLang="hu-H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lnSpc>
                <a:spcPts val="26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Ha Szín(Szomszéd(</a:t>
            </a:r>
            <a:r>
              <a:rPr lang="hu-HU" alt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p,i</a:t>
            </a: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))=fehér</a:t>
            </a:r>
          </a:p>
          <a:p>
            <a:pPr>
              <a:lnSpc>
                <a:spcPts val="26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akkor </a:t>
            </a:r>
            <a:r>
              <a:rPr lang="hu-HU" altLang="hu-HU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Honnan(Szomszéd(</a:t>
            </a:r>
            <a:r>
              <a:rPr lang="hu-HU" altLang="hu-HU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p,i</a:t>
            </a:r>
            <a:r>
              <a:rPr lang="hu-HU" altLang="hu-HU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)):=</a:t>
            </a:r>
            <a:r>
              <a:rPr lang="hu-HU" altLang="hu-HU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br>
              <a:rPr lang="hu-HU" altLang="hu-HU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Mélységi bejárás(Szomszéd(</a:t>
            </a:r>
            <a:r>
              <a:rPr lang="hu-HU" alt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p,i</a:t>
            </a: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b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Ciklus vége</a:t>
            </a:r>
          </a:p>
          <a:p>
            <a:pPr algn="just">
              <a:lnSpc>
                <a:spcPts val="26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Szín(p):=fekete</a:t>
            </a:r>
          </a:p>
          <a:p>
            <a:pPr algn="just">
              <a:lnSpc>
                <a:spcPts val="26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  <a:p>
            <a:pPr algn="just">
              <a:lnSpc>
                <a:spcPts val="26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Mélységi bejárás indítása(p):</a:t>
            </a:r>
          </a:p>
          <a:p>
            <a:pPr algn="just">
              <a:lnSpc>
                <a:spcPts val="26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Szín:=(fehér,…,fehér); </a:t>
            </a:r>
            <a:r>
              <a:rPr lang="hu-HU" altLang="hu-HU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Honnan(p):=p</a:t>
            </a:r>
          </a:p>
          <a:p>
            <a:pPr algn="just">
              <a:lnSpc>
                <a:spcPts val="26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Mélységi bejárás(p)</a:t>
            </a:r>
          </a:p>
          <a:p>
            <a:pPr algn="just">
              <a:lnSpc>
                <a:spcPts val="26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117768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/>
              <a:t>Bejárás csúcsmátrix esetén, elérési információval.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55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Mélységi bejárás</a:t>
            </a:r>
          </a:p>
        </p:txBody>
      </p:sp>
      <p:sp>
        <p:nvSpPr>
          <p:cNvPr id="119811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19812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B25B432E-632C-435C-A640-CF85A70B5ADE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119813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119814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19815" name="Tartalom helye 2"/>
          <p:cNvSpPr>
            <a:spLocks noGrp="1"/>
          </p:cNvSpPr>
          <p:nvPr>
            <p:ph idx="1"/>
          </p:nvPr>
        </p:nvSpPr>
        <p:spPr>
          <a:xfrm>
            <a:off x="179388" y="1268760"/>
            <a:ext cx="8785225" cy="4248150"/>
          </a:xfrm>
        </p:spPr>
        <p:txBody>
          <a:bodyPr/>
          <a:lstStyle/>
          <a:p>
            <a:pPr algn="just">
              <a:lnSpc>
                <a:spcPts val="26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Mélységi bejárás(p):</a:t>
            </a:r>
          </a:p>
          <a:p>
            <a:pPr algn="just">
              <a:lnSpc>
                <a:spcPts val="26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Szín(p):=szürke</a:t>
            </a:r>
          </a:p>
          <a:p>
            <a:pPr algn="just">
              <a:lnSpc>
                <a:spcPts val="26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Ciklus i=1-től Szomszédpontokszáma(p)-</a:t>
            </a:r>
            <a:r>
              <a:rPr lang="hu-HU" alt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ig</a:t>
            </a:r>
            <a:endParaRPr lang="hu-HU" altLang="hu-H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lnSpc>
                <a:spcPts val="26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Ha Szín(Szomszéd(</a:t>
            </a:r>
            <a:r>
              <a:rPr lang="hu-HU" alt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p,i</a:t>
            </a: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))=fehér</a:t>
            </a:r>
          </a:p>
          <a:p>
            <a:pPr>
              <a:lnSpc>
                <a:spcPts val="26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akkor </a:t>
            </a:r>
            <a:r>
              <a:rPr lang="hu-HU" altLang="hu-HU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Táv(Szomszéd(</a:t>
            </a:r>
            <a:r>
              <a:rPr lang="hu-HU" altLang="hu-HU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p,i</a:t>
            </a:r>
            <a:r>
              <a:rPr lang="hu-HU" altLang="hu-HU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)):=</a:t>
            </a:r>
            <a:r>
              <a:rPr lang="hu-HU" altLang="hu-HU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Táv(p)+1</a:t>
            </a:r>
            <a:r>
              <a:rPr lang="hu-HU" altLang="hu-HU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hu-HU" altLang="hu-HU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Mélységi bejárás(Szomszéd(</a:t>
            </a:r>
            <a:r>
              <a:rPr lang="hu-HU" alt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p,i</a:t>
            </a: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b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 algn="just">
              <a:lnSpc>
                <a:spcPts val="26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Szín(p):=fekete</a:t>
            </a:r>
          </a:p>
          <a:p>
            <a:pPr algn="just">
              <a:lnSpc>
                <a:spcPts val="26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  <a:p>
            <a:pPr algn="just">
              <a:lnSpc>
                <a:spcPts val="25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Mélységi bejárás indítása(p):</a:t>
            </a:r>
          </a:p>
          <a:p>
            <a:pPr algn="just">
              <a:lnSpc>
                <a:spcPts val="25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Szín:=(fehér,…,fehér); </a:t>
            </a:r>
            <a:r>
              <a:rPr lang="hu-HU" altLang="hu-HU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Táv(p):=0</a:t>
            </a:r>
          </a:p>
          <a:p>
            <a:pPr algn="just">
              <a:lnSpc>
                <a:spcPts val="25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Mélységi bejárás(p)</a:t>
            </a:r>
          </a:p>
          <a:p>
            <a:pPr algn="just">
              <a:lnSpc>
                <a:spcPts val="25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119816" name="Rectangle 26"/>
          <p:cNvSpPr>
            <a:spLocks noChangeArrowheads="1"/>
          </p:cNvSpPr>
          <p:nvPr/>
        </p:nvSpPr>
        <p:spPr bwMode="auto">
          <a:xfrm>
            <a:off x="3419475" y="5300663"/>
            <a:ext cx="546417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/>
              <a:t>Bejárás csúcsmátrix esetén, távolság információval.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56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Mélységi bejárás</a:t>
            </a:r>
          </a:p>
        </p:txBody>
      </p:sp>
      <p:sp>
        <p:nvSpPr>
          <p:cNvPr id="121859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21860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07B909DC-C60B-4049-92CE-40FBA4DC1EA6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121861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121862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21863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 algn="just">
              <a:lnSpc>
                <a:spcPts val="25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Mélységi bejárás(p):</a:t>
            </a:r>
          </a:p>
          <a:p>
            <a:pPr algn="just">
              <a:lnSpc>
                <a:spcPts val="25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Szín(p):=szürke; </a:t>
            </a:r>
            <a:r>
              <a:rPr lang="hu-HU" altLang="hu-HU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idő:=idő+1; Elér(p):=idő</a:t>
            </a:r>
          </a:p>
          <a:p>
            <a:pPr algn="just">
              <a:lnSpc>
                <a:spcPts val="26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Ciklus i=1-től Szomszédpontokszáma(p)-</a:t>
            </a:r>
            <a:r>
              <a:rPr lang="hu-HU" alt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ig</a:t>
            </a:r>
            <a:endParaRPr lang="hu-HU" altLang="hu-HU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lnSpc>
                <a:spcPts val="26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Ha Szín(Szomszéd(</a:t>
            </a:r>
            <a:r>
              <a:rPr lang="hu-HU" alt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p,i</a:t>
            </a: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))=fehér</a:t>
            </a:r>
          </a:p>
          <a:p>
            <a:pPr>
              <a:lnSpc>
                <a:spcPts val="26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akkor 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Mélységi </a:t>
            </a: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bejárás(Szomszéd(</a:t>
            </a:r>
            <a:r>
              <a:rPr lang="hu-HU" altLang="hu-HU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p,i</a:t>
            </a: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b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Szín(p):=fekete</a:t>
            </a:r>
            <a:b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altLang="hu-HU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idő:=idő+1; Elhagy(p):=idő</a:t>
            </a:r>
            <a:endParaRPr lang="hu-HU" altLang="hu-HU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lnSpc>
                <a:spcPts val="2500"/>
              </a:lnSpc>
              <a:spcBef>
                <a:spcPct val="0"/>
              </a:spcBef>
              <a:spcAft>
                <a:spcPts val="600"/>
              </a:spcAft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  <a:p>
            <a:pPr algn="just">
              <a:lnSpc>
                <a:spcPts val="25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Mélységi bejárás indítása(p):</a:t>
            </a:r>
          </a:p>
          <a:p>
            <a:pPr algn="just">
              <a:lnSpc>
                <a:spcPts val="25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Szín:=(fehér,…,fehér); idő:=0</a:t>
            </a:r>
          </a:p>
          <a:p>
            <a:pPr algn="just">
              <a:lnSpc>
                <a:spcPts val="2500"/>
              </a:lnSpc>
              <a:spcBef>
                <a:spcPct val="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Mélységi bejárás(p)</a:t>
            </a:r>
          </a:p>
          <a:p>
            <a:pPr algn="just">
              <a:lnSpc>
                <a:spcPts val="2500"/>
              </a:lnSpc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 </a:t>
            </a:r>
          </a:p>
        </p:txBody>
      </p:sp>
      <p:sp>
        <p:nvSpPr>
          <p:cNvPr id="121864" name="Rectangle 26"/>
          <p:cNvSpPr>
            <a:spLocks noChangeArrowheads="1"/>
          </p:cNvSpPr>
          <p:nvPr/>
        </p:nvSpPr>
        <p:spPr bwMode="auto">
          <a:xfrm>
            <a:off x="3419475" y="5300663"/>
            <a:ext cx="572452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/>
              <a:t>Bejárás csúcsmátrix esetén, elérési és elhagyási idő információval.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57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Mélységi bejárás</a:t>
            </a:r>
          </a:p>
        </p:txBody>
      </p:sp>
      <p:sp>
        <p:nvSpPr>
          <p:cNvPr id="12390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23908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31A37199-DB06-4150-BC3D-7BC0D7ACCA6E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123909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123910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23911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8785225" cy="4246562"/>
          </a:xfrm>
        </p:spPr>
        <p:txBody>
          <a:bodyPr/>
          <a:lstStyle/>
          <a:p>
            <a:pPr algn="just">
              <a:spcBef>
                <a:spcPct val="0"/>
              </a:spcBef>
              <a:spcAft>
                <a:spcPts val="300"/>
              </a:spcAft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b="1" dirty="0" smtClean="0"/>
              <a:t>Pontok osztályozása: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800" dirty="0" smtClean="0"/>
              <a:t>u őse </a:t>
            </a:r>
            <a:r>
              <a:rPr lang="hu-HU" altLang="hu-HU" sz="2800" dirty="0" err="1" smtClean="0"/>
              <a:t>v-nek</a:t>
            </a:r>
            <a:r>
              <a:rPr lang="hu-HU" altLang="hu-HU" sz="2800" dirty="0" smtClean="0"/>
              <a:t> a mélységi feszítőfában </a:t>
            </a:r>
            <a:r>
              <a:rPr lang="hu-HU" altLang="hu-HU" sz="2800" dirty="0" smtClean="0">
                <a:sym typeface="Symbol" panose="05050102010706020507" pitchFamily="18" charset="2"/>
              </a:rPr>
              <a:t></a:t>
            </a:r>
            <a:br>
              <a:rPr lang="hu-HU" altLang="hu-HU" sz="2800" dirty="0" smtClean="0">
                <a:sym typeface="Symbol" panose="05050102010706020507" pitchFamily="18" charset="2"/>
              </a:rPr>
            </a:br>
            <a:r>
              <a:rPr lang="hu-HU" altLang="hu-HU" sz="2800" dirty="0" smtClean="0">
                <a:sym typeface="Symbol" panose="05050102010706020507" pitchFamily="18" charset="2"/>
              </a:rPr>
              <a:t>Elér(u)&lt;Elér(v)&lt;Elhagy(v)&lt;Elhagy(u).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800" dirty="0" smtClean="0">
                <a:sym typeface="Symbol" panose="05050102010706020507" pitchFamily="18" charset="2"/>
              </a:rPr>
              <a:t>u és v különböző ágon van a mélységi feszítőfában  Elér(u)&gt;Elhagy(v) vagy Elér(v)&gt;Elhagy(u).</a:t>
            </a:r>
          </a:p>
        </p:txBody>
      </p:sp>
      <p:pic>
        <p:nvPicPr>
          <p:cNvPr id="123912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3933825"/>
            <a:ext cx="260350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58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Mélységi bejárás</a:t>
            </a:r>
          </a:p>
        </p:txBody>
      </p:sp>
      <p:sp>
        <p:nvSpPr>
          <p:cNvPr id="125955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25956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554DF069-2A65-4578-BCE7-1C2FFB9C92BA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125957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125958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25959" name="Tartalom helye 2"/>
          <p:cNvSpPr>
            <a:spLocks noGrp="1"/>
          </p:cNvSpPr>
          <p:nvPr>
            <p:ph idx="1"/>
          </p:nvPr>
        </p:nvSpPr>
        <p:spPr>
          <a:xfrm>
            <a:off x="0" y="1341438"/>
            <a:ext cx="8785225" cy="4246562"/>
          </a:xfrm>
        </p:spPr>
        <p:txBody>
          <a:bodyPr/>
          <a:lstStyle/>
          <a:p>
            <a:pPr algn="just">
              <a:spcBef>
                <a:spcPct val="0"/>
              </a:spcBef>
              <a:spcAft>
                <a:spcPts val="300"/>
              </a:spcAft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b="1" dirty="0" smtClean="0"/>
              <a:t>Élek osztályozása: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800" dirty="0">
                <a:solidFill>
                  <a:srgbClr val="FF0000"/>
                </a:solidFill>
              </a:rPr>
              <a:t>Fa</a:t>
            </a:r>
            <a:r>
              <a:rPr lang="hu-HU" altLang="hu-HU" sz="2800" dirty="0"/>
              <a:t>-él: szürkéből fehérbe vezet.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800" dirty="0">
                <a:solidFill>
                  <a:srgbClr val="002060"/>
                </a:solidFill>
              </a:rPr>
              <a:t>Visszamutató</a:t>
            </a:r>
            <a:r>
              <a:rPr lang="hu-HU" altLang="hu-HU" sz="2800" dirty="0"/>
              <a:t> él(</a:t>
            </a:r>
            <a:r>
              <a:rPr lang="hu-HU" altLang="hu-HU" sz="2800" dirty="0" err="1"/>
              <a:t>u,v</a:t>
            </a:r>
            <a:r>
              <a:rPr lang="hu-HU" altLang="hu-HU" sz="2800" dirty="0"/>
              <a:t>): szürkéből szürkébe</a:t>
            </a:r>
            <a:br>
              <a:rPr lang="hu-HU" altLang="hu-HU" sz="2800" dirty="0"/>
            </a:br>
            <a:r>
              <a:rPr lang="hu-HU" altLang="hu-HU" sz="2800" dirty="0"/>
              <a:t>vezet és a fában v őse az u-</a:t>
            </a:r>
            <a:r>
              <a:rPr lang="hu-HU" altLang="hu-HU" sz="2800" dirty="0" err="1"/>
              <a:t>nak</a:t>
            </a:r>
            <a:r>
              <a:rPr lang="hu-HU" altLang="hu-HU" sz="2800" dirty="0"/>
              <a:t>.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es-ES" altLang="hu-HU" sz="2800" dirty="0">
                <a:solidFill>
                  <a:srgbClr val="008000"/>
                </a:solidFill>
              </a:rPr>
              <a:t>El</a:t>
            </a:r>
            <a:r>
              <a:rPr lang="hu-HU" altLang="hu-HU" sz="2800" dirty="0">
                <a:solidFill>
                  <a:srgbClr val="008000"/>
                </a:solidFill>
              </a:rPr>
              <a:t>ő</a:t>
            </a:r>
            <a:r>
              <a:rPr lang="es-ES" altLang="hu-HU" sz="2800" dirty="0" err="1">
                <a:solidFill>
                  <a:srgbClr val="008000"/>
                </a:solidFill>
              </a:rPr>
              <a:t>remutató</a:t>
            </a:r>
            <a:r>
              <a:rPr lang="es-ES" altLang="hu-HU" sz="2800" dirty="0">
                <a:solidFill>
                  <a:srgbClr val="008000"/>
                </a:solidFill>
              </a:rPr>
              <a:t> </a:t>
            </a:r>
            <a:r>
              <a:rPr lang="es-ES" altLang="hu-HU" sz="2800" dirty="0"/>
              <a:t>él</a:t>
            </a:r>
            <a:r>
              <a:rPr lang="hu-HU" altLang="hu-HU" sz="2800" dirty="0"/>
              <a:t>(</a:t>
            </a:r>
            <a:r>
              <a:rPr lang="hu-HU" altLang="hu-HU" sz="2800" dirty="0" err="1"/>
              <a:t>u,v</a:t>
            </a:r>
            <a:r>
              <a:rPr lang="hu-HU" altLang="hu-HU" sz="2800" dirty="0"/>
              <a:t>)</a:t>
            </a:r>
            <a:r>
              <a:rPr lang="es-ES" altLang="hu-HU" sz="2800" dirty="0"/>
              <a:t>: </a:t>
            </a:r>
            <a:r>
              <a:rPr lang="hu-HU" altLang="hu-HU" sz="2800" dirty="0"/>
              <a:t>szürkéből feketébe</a:t>
            </a:r>
            <a:br>
              <a:rPr lang="hu-HU" altLang="hu-HU" sz="2800" dirty="0"/>
            </a:br>
            <a:r>
              <a:rPr lang="hu-HU" altLang="hu-HU" sz="2800" dirty="0"/>
              <a:t>vezet és </a:t>
            </a:r>
            <a:r>
              <a:rPr lang="es-ES" altLang="hu-HU" sz="2800" dirty="0"/>
              <a:t>v </a:t>
            </a:r>
            <a:r>
              <a:rPr lang="es-ES" altLang="hu-HU" sz="2800" dirty="0" err="1"/>
              <a:t>utóda</a:t>
            </a:r>
            <a:r>
              <a:rPr lang="es-ES" altLang="hu-HU" sz="2800" dirty="0"/>
              <a:t> u-</a:t>
            </a:r>
            <a:r>
              <a:rPr lang="es-ES" altLang="hu-HU" sz="2800" dirty="0" err="1"/>
              <a:t>nak</a:t>
            </a:r>
            <a:r>
              <a:rPr lang="hu-HU" altLang="hu-HU" sz="2800" dirty="0"/>
              <a:t>.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800" dirty="0">
                <a:solidFill>
                  <a:srgbClr val="00B0F0"/>
                </a:solidFill>
              </a:rPr>
              <a:t>Kereszt</a:t>
            </a:r>
            <a:r>
              <a:rPr lang="hu-HU" altLang="hu-HU" sz="2800" dirty="0"/>
              <a:t>-él: szürkéből feketébe vezető </a:t>
            </a:r>
            <a:br>
              <a:rPr lang="hu-HU" altLang="hu-HU" sz="2800" dirty="0"/>
            </a:br>
            <a:r>
              <a:rPr lang="hu-HU" altLang="hu-HU" sz="2800" dirty="0"/>
              <a:t>élek és </a:t>
            </a:r>
            <a:r>
              <a:rPr lang="es-ES" altLang="hu-HU" sz="2800" dirty="0"/>
              <a:t>v </a:t>
            </a:r>
            <a:r>
              <a:rPr lang="hu-HU" altLang="hu-HU" sz="2800" dirty="0"/>
              <a:t>nem </a:t>
            </a:r>
            <a:r>
              <a:rPr lang="es-ES" altLang="hu-HU" sz="2800" dirty="0" err="1"/>
              <a:t>utóda</a:t>
            </a:r>
            <a:r>
              <a:rPr lang="es-ES" altLang="hu-HU" sz="2800" dirty="0"/>
              <a:t> u-</a:t>
            </a:r>
            <a:r>
              <a:rPr lang="es-ES" altLang="hu-HU" sz="2800" dirty="0" err="1"/>
              <a:t>nak</a:t>
            </a:r>
            <a:r>
              <a:rPr lang="hu-HU" altLang="hu-HU" sz="2800" dirty="0"/>
              <a:t>.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800" dirty="0" err="1" smtClean="0"/>
              <a:t>Irányítatlan</a:t>
            </a:r>
            <a:r>
              <a:rPr lang="hu-HU" altLang="hu-HU" sz="2800" dirty="0" smtClean="0"/>
              <a:t> gráfban csak fa-él és vissza-</a:t>
            </a:r>
            <a:br>
              <a:rPr lang="hu-HU" altLang="hu-HU" sz="2800" dirty="0" smtClean="0"/>
            </a:br>
            <a:r>
              <a:rPr lang="hu-HU" altLang="hu-HU" sz="2800" dirty="0" smtClean="0"/>
              <a:t>mutató él van.</a:t>
            </a:r>
          </a:p>
        </p:txBody>
      </p:sp>
      <p:pic>
        <p:nvPicPr>
          <p:cNvPr id="12596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484313"/>
            <a:ext cx="229870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596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450" y="4090988"/>
            <a:ext cx="2170113" cy="243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59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17411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7412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D1954A63-1A09-43B1-831A-7FFC298F71C1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17413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800" dirty="0" smtClean="0"/>
              <a:t>Magyarország: 3154 település, 4752 számozott út, kb. 50.000 útszakasz.</a:t>
            </a:r>
            <a:endParaRPr lang="hu-HU" altLang="hu-HU" sz="2800" dirty="0"/>
          </a:p>
        </p:txBody>
      </p:sp>
      <p:sp>
        <p:nvSpPr>
          <p:cNvPr id="12295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103687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b="1" dirty="0" smtClean="0"/>
              <a:t>Csúcsmátrix: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b="1" dirty="0" smtClean="0"/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</p:txBody>
      </p:sp>
      <p:pic>
        <p:nvPicPr>
          <p:cNvPr id="1741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773238"/>
            <a:ext cx="27813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Táblázat 12"/>
          <p:cNvGraphicFramePr>
            <a:graphicFrameLocks noGrp="1"/>
          </p:cNvGraphicFramePr>
          <p:nvPr/>
        </p:nvGraphicFramePr>
        <p:xfrm>
          <a:off x="900113" y="1916113"/>
          <a:ext cx="2519362" cy="2593980"/>
        </p:xfrm>
        <a:graphic>
          <a:graphicData uri="http://schemas.openxmlformats.org/drawingml/2006/table">
            <a:tbl>
              <a:tblPr/>
              <a:tblGrid>
                <a:gridCol w="358775">
                  <a:extLst>
                    <a:ext uri="{9D8B030D-6E8A-4147-A177-3AD203B41FA5}">
                      <a16:colId xmlns:a16="http://schemas.microsoft.com/office/drawing/2014/main" val="1896960117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1995643716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1369090172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9754090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4205570860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3714417803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324129830"/>
                    </a:ext>
                  </a:extLst>
                </a:gridCol>
              </a:tblGrid>
              <a:tr h="365729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704647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6160550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0953743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290747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6750672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2791703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028439"/>
                  </a:ext>
                </a:extLst>
              </a:tr>
            </a:tbl>
          </a:graphicData>
        </a:graphic>
      </p:graphicFrame>
      <p:sp>
        <p:nvSpPr>
          <p:cNvPr id="17482" name="Élőláb helye 10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6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Mélységi bejárás</a:t>
            </a:r>
          </a:p>
        </p:txBody>
      </p:sp>
      <p:sp>
        <p:nvSpPr>
          <p:cNvPr id="128003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28004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89A87D88-22A9-4E06-90C0-AAC5606E6573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128005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128006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28007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Mélységi bejárás(p): </a:t>
            </a:r>
          </a:p>
          <a:p>
            <a:pPr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Verembe(p,0); Szín(p):=szürke; i:=1</a:t>
            </a:r>
          </a:p>
          <a:p>
            <a:pPr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amíg nem ÜresVerem?</a:t>
            </a:r>
          </a:p>
          <a:p>
            <a:pPr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amíg i≤Pontszám és (nem Vanél?(p,i)</a:t>
            </a:r>
            <a:b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vagy Szín(i)≠fehér)</a:t>
            </a:r>
          </a:p>
          <a:p>
            <a:pPr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i:=i+1</a:t>
            </a:r>
          </a:p>
          <a:p>
            <a:pPr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  Ciklus vége</a:t>
            </a:r>
          </a:p>
          <a:p>
            <a:pPr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  Ha i≤Pontszám akkor Verembe(p,i+1); p:=i</a:t>
            </a:r>
          </a:p>
          <a:p>
            <a:pPr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Szín(i):=szürke; i:=1</a:t>
            </a:r>
          </a:p>
          <a:p>
            <a:pPr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  különben Szín(p):=fekete; Veremből(p,i)</a:t>
            </a:r>
          </a:p>
          <a:p>
            <a:pPr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  Ciklus vége</a:t>
            </a:r>
          </a:p>
          <a:p>
            <a:pPr>
              <a:spcBef>
                <a:spcPct val="0"/>
              </a:spcBef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300" smtClean="0">
                <a:latin typeface="Courier New" panose="02070309020205020404" pitchFamily="49" charset="0"/>
                <a:cs typeface="Courier New" panose="02070309020205020404" pitchFamily="49" charset="0"/>
              </a:rPr>
              <a:t>Eljárás vége.</a:t>
            </a:r>
          </a:p>
        </p:txBody>
      </p:sp>
      <p:sp>
        <p:nvSpPr>
          <p:cNvPr id="128008" name="Rectangle 26"/>
          <p:cNvSpPr>
            <a:spLocks noChangeArrowheads="1"/>
          </p:cNvSpPr>
          <p:nvPr/>
        </p:nvSpPr>
        <p:spPr bwMode="auto">
          <a:xfrm>
            <a:off x="3203575" y="5876925"/>
            <a:ext cx="59404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/>
              <a:t>Bejárás csúcsmátrix esetén, ciklussal.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60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bejárása</a:t>
            </a:r>
          </a:p>
        </p:txBody>
      </p:sp>
      <p:sp>
        <p:nvSpPr>
          <p:cNvPr id="130051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30052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A73137EC-CBFF-4EA7-AA81-AD142E963B0D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130053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130054" name="Rectangle 26"/>
          <p:cNvSpPr>
            <a:spLocks noChangeArrowheads="1"/>
          </p:cNvSpPr>
          <p:nvPr/>
        </p:nvSpPr>
        <p:spPr bwMode="auto">
          <a:xfrm>
            <a:off x="3203575" y="5516563"/>
            <a:ext cx="59404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hu-HU" altLang="hu-HU" sz="2400" i="1"/>
              <a:t>Ötletek: ahova nem vezet már él, aki legközelebb van a kezdőponthoz, aki legközelebb van a célhoz, ....</a:t>
            </a:r>
          </a:p>
        </p:txBody>
      </p:sp>
      <p:sp>
        <p:nvSpPr>
          <p:cNvPr id="130055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248150"/>
          </a:xfrm>
        </p:spPr>
        <p:txBody>
          <a:bodyPr/>
          <a:lstStyle/>
          <a:p>
            <a:pPr algn="just">
              <a:spcBef>
                <a:spcPct val="0"/>
              </a:spcBef>
              <a:spcAft>
                <a:spcPts val="300"/>
              </a:spcAft>
              <a:buFontTx/>
              <a:buNone/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b="1" dirty="0" smtClean="0"/>
              <a:t>Két alapvető stratégia:</a:t>
            </a:r>
            <a:endParaRPr lang="hu-HU" altLang="hu-HU" dirty="0" smtClean="0"/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800" i="1" dirty="0" smtClean="0"/>
              <a:t>Szélességi bejárás</a:t>
            </a:r>
            <a:r>
              <a:rPr lang="hu-HU" altLang="hu-HU" sz="2800" dirty="0" smtClean="0"/>
              <a:t>: a szürke színűek közül abból lépjünk tovább, amelyikbe legrégebben léptünk.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800" i="1" dirty="0" smtClean="0"/>
              <a:t>Mélységi bejárás: </a:t>
            </a:r>
            <a:r>
              <a:rPr lang="hu-HU" altLang="hu-HU" sz="2800" dirty="0" smtClean="0"/>
              <a:t>abból a pontból lépünk mindig tovább, amelyik legkésőbb került a szürke színűek közé.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800" dirty="0" smtClean="0"/>
              <a:t>Mindkét bejárásban a szürkék keletkezési sorrendjét kell követnünk valamilyen módon.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endParaRPr lang="hu-HU" altLang="hu-HU" sz="2800" dirty="0" smtClean="0"/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b="1" dirty="0" smtClean="0">
                <a:sym typeface="Symbol" panose="05050102010706020507" pitchFamily="18" charset="2"/>
              </a:rPr>
              <a:t>Lehetnek (lesznek) további stratégiák is.</a:t>
            </a:r>
          </a:p>
          <a:p>
            <a:pPr>
              <a:lnSpc>
                <a:spcPct val="85000"/>
              </a:lnSpc>
              <a:spcBef>
                <a:spcPct val="10000"/>
              </a:spcBef>
              <a:tabLst>
                <a:tab pos="2568575" algn="ctr"/>
                <a:tab pos="4098925" algn="ctr"/>
                <a:tab pos="5426075" algn="ctr"/>
              </a:tabLst>
            </a:pPr>
            <a:r>
              <a:rPr lang="hu-HU" altLang="hu-HU" sz="2800" dirty="0" smtClean="0">
                <a:sym typeface="Symbol" panose="05050102010706020507" pitchFamily="18" charset="2"/>
              </a:rPr>
              <a:t>De ezek is valamilyen szürkéből mennek tovább.</a:t>
            </a:r>
            <a:endParaRPr lang="da-DK" altLang="hu-HU" sz="2800" dirty="0" smtClean="0">
              <a:sym typeface="Symbol" panose="05050102010706020507" pitchFamily="18" charset="2"/>
            </a:endParaRPr>
          </a:p>
        </p:txBody>
      </p:sp>
      <p:sp>
        <p:nvSpPr>
          <p:cNvPr id="130056" name="Rectangle 26"/>
          <p:cNvSpPr>
            <a:spLocks noChangeArrowheads="1"/>
          </p:cNvSpPr>
          <p:nvPr/>
        </p:nvSpPr>
        <p:spPr bwMode="auto">
          <a:xfrm>
            <a:off x="3429000" y="56689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796B7D-463D-4EFF-AF89-BCCBC5CC0560}" type="slidenum">
              <a:rPr lang="hu-HU" altLang="hu-HU" smtClean="0"/>
              <a:pPr>
                <a:defRPr/>
              </a:pPr>
              <a:t>61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19459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19460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A9059D39-E23C-486C-B987-95D8A1A0975A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19461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3319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103687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b="1" dirty="0" smtClean="0"/>
              <a:t>Csúcsmátrix súlyozott gráfra: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b="1" dirty="0" smtClean="0"/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</p:txBody>
      </p:sp>
      <p:graphicFrame>
        <p:nvGraphicFramePr>
          <p:cNvPr id="13" name="Táblázat 12"/>
          <p:cNvGraphicFramePr>
            <a:graphicFrameLocks noGrp="1"/>
          </p:cNvGraphicFramePr>
          <p:nvPr/>
        </p:nvGraphicFramePr>
        <p:xfrm>
          <a:off x="900113" y="1916113"/>
          <a:ext cx="2519362" cy="2593980"/>
        </p:xfrm>
        <a:graphic>
          <a:graphicData uri="http://schemas.openxmlformats.org/drawingml/2006/table">
            <a:tbl>
              <a:tblPr/>
              <a:tblGrid>
                <a:gridCol w="358775">
                  <a:extLst>
                    <a:ext uri="{9D8B030D-6E8A-4147-A177-3AD203B41FA5}">
                      <a16:colId xmlns:a16="http://schemas.microsoft.com/office/drawing/2014/main" val="1031724079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1367946086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1007992050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3126360609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3172871787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4176485376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996585"/>
                    </a:ext>
                  </a:extLst>
                </a:gridCol>
              </a:tblGrid>
              <a:tr h="365729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5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9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3130564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5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4491832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5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5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5268711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2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366405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8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0682920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8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2368006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9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2863807"/>
                  </a:ext>
                </a:extLst>
              </a:tr>
            </a:tbl>
          </a:graphicData>
        </a:graphic>
      </p:graphicFrame>
      <p:pic>
        <p:nvPicPr>
          <p:cNvPr id="1952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336800"/>
            <a:ext cx="27813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530" name="Élőláb helye 10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7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21507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21508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D3CAAA21-80DC-465D-8977-6F0F30CC68B4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21509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4343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103687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b="1" dirty="0" smtClean="0"/>
              <a:t>Csúcsmátrix irányított gráfra: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b="1" dirty="0" smtClean="0"/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</p:txBody>
      </p:sp>
      <p:graphicFrame>
        <p:nvGraphicFramePr>
          <p:cNvPr id="13" name="Táblázat 12"/>
          <p:cNvGraphicFramePr>
            <a:graphicFrameLocks noGrp="1"/>
          </p:cNvGraphicFramePr>
          <p:nvPr/>
        </p:nvGraphicFramePr>
        <p:xfrm>
          <a:off x="900113" y="1916113"/>
          <a:ext cx="2519362" cy="2593980"/>
        </p:xfrm>
        <a:graphic>
          <a:graphicData uri="http://schemas.openxmlformats.org/drawingml/2006/table">
            <a:tbl>
              <a:tblPr/>
              <a:tblGrid>
                <a:gridCol w="358775">
                  <a:extLst>
                    <a:ext uri="{9D8B030D-6E8A-4147-A177-3AD203B41FA5}">
                      <a16:colId xmlns:a16="http://schemas.microsoft.com/office/drawing/2014/main" val="800483918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2443646525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1847549040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3727331209"/>
                    </a:ext>
                  </a:extLst>
                </a:gridCol>
                <a:gridCol w="360363">
                  <a:extLst>
                    <a:ext uri="{9D8B030D-6E8A-4147-A177-3AD203B41FA5}">
                      <a16:colId xmlns:a16="http://schemas.microsoft.com/office/drawing/2014/main" val="1297796076"/>
                    </a:ext>
                  </a:extLst>
                </a:gridCol>
                <a:gridCol w="358775">
                  <a:extLst>
                    <a:ext uri="{9D8B030D-6E8A-4147-A177-3AD203B41FA5}">
                      <a16:colId xmlns:a16="http://schemas.microsoft.com/office/drawing/2014/main" val="2924947376"/>
                    </a:ext>
                  </a:extLst>
                </a:gridCol>
                <a:gridCol w="360362">
                  <a:extLst>
                    <a:ext uri="{9D8B030D-6E8A-4147-A177-3AD203B41FA5}">
                      <a16:colId xmlns:a16="http://schemas.microsoft.com/office/drawing/2014/main" val="1119757836"/>
                    </a:ext>
                  </a:extLst>
                </a:gridCol>
              </a:tblGrid>
              <a:tr h="365729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081167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5451403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2043412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2165929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659106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9848913"/>
                  </a:ext>
                </a:extLst>
              </a:tr>
              <a:tr h="371374"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defRPr sz="28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6600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643022"/>
                  </a:ext>
                </a:extLst>
              </a:tr>
            </a:tbl>
          </a:graphicData>
        </a:graphic>
      </p:graphicFrame>
      <p:pic>
        <p:nvPicPr>
          <p:cNvPr id="2157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325" y="2559050"/>
            <a:ext cx="27813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78" name="Élőláb helye 10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8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ím 1"/>
          <p:cNvSpPr>
            <a:spLocks noGrp="1"/>
          </p:cNvSpPr>
          <p:nvPr>
            <p:ph type="title" idx="4294967295"/>
          </p:nvPr>
        </p:nvSpPr>
        <p:spPr>
          <a:xfrm>
            <a:off x="1258888" y="85725"/>
            <a:ext cx="6265862" cy="1111250"/>
          </a:xfrm>
        </p:spPr>
        <p:txBody>
          <a:bodyPr/>
          <a:lstStyle/>
          <a:p>
            <a:r>
              <a:rPr lang="hu-HU" altLang="hu-HU" smtClean="0"/>
              <a:t>Gráfok ábrázolása</a:t>
            </a:r>
          </a:p>
        </p:txBody>
      </p:sp>
      <p:sp>
        <p:nvSpPr>
          <p:cNvPr id="23555" name="Rectangle 26"/>
          <p:cNvSpPr>
            <a:spLocks noChangeArrowheads="1"/>
          </p:cNvSpPr>
          <p:nvPr/>
        </p:nvSpPr>
        <p:spPr bwMode="auto">
          <a:xfrm>
            <a:off x="179388" y="1484313"/>
            <a:ext cx="8964612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6000"/>
              </a:lnSpc>
              <a:spcBef>
                <a:spcPts val="600"/>
              </a:spcBef>
              <a:buFontTx/>
              <a:buNone/>
            </a:pPr>
            <a:endParaRPr lang="hu-HU" altLang="hu-HU" sz="2800"/>
          </a:p>
        </p:txBody>
      </p:sp>
      <p:sp>
        <p:nvSpPr>
          <p:cNvPr id="23556" name="Dátum helye 10"/>
          <p:cNvSpPr>
            <a:spLocks noGrp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fld id="{880C82EA-A9FD-46D9-99ED-46B51BC02887}" type="datetime1">
              <a:rPr lang="hu-HU" altLang="hu-HU" sz="1400" smtClean="0"/>
              <a:t>2022. 11. 04.</a:t>
            </a:fld>
            <a:endParaRPr lang="en-US" altLang="hu-HU" sz="1400" smtClean="0"/>
          </a:p>
        </p:txBody>
      </p:sp>
      <p:sp>
        <p:nvSpPr>
          <p:cNvPr id="23557" name="Rectangle 26"/>
          <p:cNvSpPr>
            <a:spLocks noChangeArrowheads="1"/>
          </p:cNvSpPr>
          <p:nvPr/>
        </p:nvSpPr>
        <p:spPr bwMode="auto">
          <a:xfrm>
            <a:off x="3276600" y="5516563"/>
            <a:ext cx="58674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endParaRPr lang="hu-HU" altLang="hu-HU"/>
          </a:p>
        </p:txBody>
      </p:sp>
      <p:sp>
        <p:nvSpPr>
          <p:cNvPr id="15367" name="Tartalom helye 2"/>
          <p:cNvSpPr>
            <a:spLocks noGrp="1"/>
          </p:cNvSpPr>
          <p:nvPr>
            <p:ph idx="1"/>
          </p:nvPr>
        </p:nvSpPr>
        <p:spPr>
          <a:xfrm>
            <a:off x="179388" y="1341438"/>
            <a:ext cx="8785225" cy="4103687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b="1" dirty="0" smtClean="0"/>
              <a:t>Tapasztalatok a csúcsmátrixról:</a:t>
            </a:r>
          </a:p>
          <a:p>
            <a:pPr marL="369888" lvl="1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dirty="0" smtClean="0"/>
              <a:t>irányítatlan gráf esetén szimmetrikus</a:t>
            </a:r>
          </a:p>
          <a:p>
            <a:pPr marL="369888" lvl="1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dirty="0" smtClean="0"/>
              <a:t>irányított gráf esetén nem feltétlenül szimmetrikus</a:t>
            </a:r>
          </a:p>
          <a:p>
            <a:pPr marL="369888" lvl="1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dirty="0" smtClean="0"/>
              <a:t>Fok, </a:t>
            </a:r>
            <a:r>
              <a:rPr lang="hu-HU" dirty="0" err="1" smtClean="0"/>
              <a:t>Kifok</a:t>
            </a:r>
            <a:r>
              <a:rPr lang="hu-HU" dirty="0" smtClean="0"/>
              <a:t>: soronként az igaz értékek száma</a:t>
            </a:r>
          </a:p>
          <a:p>
            <a:pPr marL="369888" lvl="1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dirty="0" err="1" smtClean="0"/>
              <a:t>Befok</a:t>
            </a:r>
            <a:r>
              <a:rPr lang="hu-HU" dirty="0" smtClean="0"/>
              <a:t>: oszloponként az igaz értékek száma</a:t>
            </a:r>
          </a:p>
          <a:p>
            <a:pPr marL="369888" lvl="1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dirty="0" smtClean="0"/>
              <a:t>könnyű új éleket hozzávenni, éleket törölni, élek súlyát megváltoztatni</a:t>
            </a:r>
          </a:p>
          <a:p>
            <a:pPr marL="369888" lvl="1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dirty="0" smtClean="0"/>
              <a:t>nehéz új pontokat hozzávenni, pontokat törölni</a:t>
            </a:r>
          </a:p>
          <a:p>
            <a:pPr marL="369888" lvl="1">
              <a:lnSpc>
                <a:spcPct val="95000"/>
              </a:lnSpc>
              <a:spcBef>
                <a:spcPct val="5000"/>
              </a:spcBef>
              <a:defRPr/>
            </a:pPr>
            <a:r>
              <a:rPr lang="hu-HU" dirty="0" smtClean="0"/>
              <a:t>kevés él esetén memória-pazarló</a:t>
            </a:r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  <a:p>
            <a:pPr marL="254000">
              <a:lnSpc>
                <a:spcPct val="95000"/>
              </a:lnSpc>
              <a:spcBef>
                <a:spcPct val="5000"/>
              </a:spcBef>
              <a:defRPr/>
            </a:pPr>
            <a:endParaRPr lang="hu-HU" sz="2800" dirty="0" smtClean="0"/>
          </a:p>
        </p:txBody>
      </p:sp>
      <p:sp>
        <p:nvSpPr>
          <p:cNvPr id="23559" name="Élőláb helye 8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70000"/>
              <a:buFont typeface="Wingdings" panose="05000000000000000000" pitchFamily="2" charset="2"/>
              <a:buChar char="Ø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hu-HU" sz="1400" smtClean="0"/>
              <a:t>Gráfok, gráfalgoritmusok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BCBE692-63D8-4DEF-9C46-869845C5501A}" type="slidenum">
              <a:rPr lang="hu-HU" altLang="hu-HU" smtClean="0"/>
              <a:pPr>
                <a:defRPr/>
              </a:pPr>
              <a:t>9</a:t>
            </a:fld>
            <a:r>
              <a:rPr lang="hu-HU" altLang="hu-HU" smtClean="0"/>
              <a:t>/61</a:t>
            </a:r>
            <a:endParaRPr lang="hu-HU" altLang="hu-HU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ntázs">
  <a:themeElements>
    <a:clrScheme name="1_Montázs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1_Montázs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Montázs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ntázs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ntázs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Montázs">
  <a:themeElements>
    <a:clrScheme name="1_Montázs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1_Montázs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Montázs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ontázs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ntázs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ntázs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8903</TotalTime>
  <Words>4508</Words>
  <Application>Microsoft Office PowerPoint</Application>
  <PresentationFormat>Diavetítés a képernyőre (4:3 oldalarány)</PresentationFormat>
  <Paragraphs>1100</Paragraphs>
  <Slides>61</Slides>
  <Notes>61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61</vt:i4>
      </vt:variant>
    </vt:vector>
  </HeadingPairs>
  <TitlesOfParts>
    <vt:vector size="69" baseType="lpstr">
      <vt:lpstr>Arial</vt:lpstr>
      <vt:lpstr>Courier New</vt:lpstr>
      <vt:lpstr>Garamond</vt:lpstr>
      <vt:lpstr>Symbol</vt:lpstr>
      <vt:lpstr>Wingdings</vt:lpstr>
      <vt:lpstr>1_Montázs</vt:lpstr>
      <vt:lpstr>2_Montázs</vt:lpstr>
      <vt:lpstr>Equation</vt:lpstr>
      <vt:lpstr>PowerPoint-bemutató</vt:lpstr>
      <vt:lpstr>Gráfok</vt:lpstr>
      <vt:lpstr>Gráfok</vt:lpstr>
      <vt:lpstr>Gráfok</vt:lpstr>
      <vt:lpstr>Gráfok ábrázolása</vt:lpstr>
      <vt:lpstr>Gráfok ábrázolása</vt:lpstr>
      <vt:lpstr>Gráfok ábrázolása</vt:lpstr>
      <vt:lpstr>Gráfok ábrázolása</vt:lpstr>
      <vt:lpstr>Gráfok ábrázolása</vt:lpstr>
      <vt:lpstr>Gráfok ábrázolása</vt:lpstr>
      <vt:lpstr>Gráfok ábrázolása</vt:lpstr>
      <vt:lpstr>Gráfok ábrázolása</vt:lpstr>
      <vt:lpstr>Gráfok ábrázolása</vt:lpstr>
      <vt:lpstr>Gráfok ábrázolása</vt:lpstr>
      <vt:lpstr>Gráfok ábrázolása</vt:lpstr>
      <vt:lpstr>Gráfok ábrázolása</vt:lpstr>
      <vt:lpstr>Gráfok ábrázolása</vt:lpstr>
      <vt:lpstr>Gráfok ábrázolása</vt:lpstr>
      <vt:lpstr>Gráfok ábrázolása</vt:lpstr>
      <vt:lpstr>Gráfok ábrázolása</vt:lpstr>
      <vt:lpstr>Gráfok ábrázolása</vt:lpstr>
      <vt:lpstr>Gráfok ábrázolása</vt:lpstr>
      <vt:lpstr>Gráfok ábrázolása</vt:lpstr>
      <vt:lpstr>Gráfok ábrázolása</vt:lpstr>
      <vt:lpstr>Gráfok ábrázolása</vt:lpstr>
      <vt:lpstr>Gráfok ábrázolása</vt:lpstr>
      <vt:lpstr>Gráfok ábrázolása</vt:lpstr>
      <vt:lpstr>Gráfok ábrázolása</vt:lpstr>
      <vt:lpstr>Gráfok ábrázolása</vt:lpstr>
      <vt:lpstr>Gráfok ábrázolása</vt:lpstr>
      <vt:lpstr>Gráfok ábrázolása</vt:lpstr>
      <vt:lpstr>Gráfok ábrázolása</vt:lpstr>
      <vt:lpstr>Gráfok műveletei</vt:lpstr>
      <vt:lpstr>Gráfok műveletei</vt:lpstr>
      <vt:lpstr>Gráfok műveletei</vt:lpstr>
      <vt:lpstr>Gráfok alkalmazása</vt:lpstr>
      <vt:lpstr>Gráfok alkalmazása</vt:lpstr>
      <vt:lpstr>Gráfok bejárása</vt:lpstr>
      <vt:lpstr>Gráfok bejárása</vt:lpstr>
      <vt:lpstr>Gráfok bejárása</vt:lpstr>
      <vt:lpstr>Gráfok bejárása</vt:lpstr>
      <vt:lpstr>Szélességi bejárás</vt:lpstr>
      <vt:lpstr>Szélességi bejárás</vt:lpstr>
      <vt:lpstr>Szélességi bejárás</vt:lpstr>
      <vt:lpstr>Szélességi bejárás</vt:lpstr>
      <vt:lpstr>Szélességi bejárás</vt:lpstr>
      <vt:lpstr>Szélességi bejárás</vt:lpstr>
      <vt:lpstr>Szélességi bejárás</vt:lpstr>
      <vt:lpstr>Szélességi bejárás</vt:lpstr>
      <vt:lpstr>Szélességi bejárás</vt:lpstr>
      <vt:lpstr>Mélységi bejárás</vt:lpstr>
      <vt:lpstr>Mélységi bejárás</vt:lpstr>
      <vt:lpstr>Mélységi bejárás</vt:lpstr>
      <vt:lpstr>Mélységi bejárás</vt:lpstr>
      <vt:lpstr>Mélységi bejárás</vt:lpstr>
      <vt:lpstr>Mélységi bejárás</vt:lpstr>
      <vt:lpstr>Mélységi bejárás</vt:lpstr>
      <vt:lpstr>Mélységi bejárás</vt:lpstr>
      <vt:lpstr>Mélységi bejárás</vt:lpstr>
      <vt:lpstr>Mélységi bejárás</vt:lpstr>
      <vt:lpstr>Gráfok bejárása</vt:lpstr>
    </vt:vector>
  </TitlesOfParts>
  <Company>ELTE IK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Zsakó László</dc:creator>
  <cp:lastModifiedBy>zsako</cp:lastModifiedBy>
  <cp:revision>756</cp:revision>
  <dcterms:created xsi:type="dcterms:W3CDTF">2005-10-16T14:08:29Z</dcterms:created>
  <dcterms:modified xsi:type="dcterms:W3CDTF">2022-11-04T08:37:02Z</dcterms:modified>
</cp:coreProperties>
</file>