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  <p:sldMasterId id="2147483837" r:id="rId2"/>
  </p:sldMasterIdLst>
  <p:notesMasterIdLst>
    <p:notesMasterId r:id="rId55"/>
  </p:notesMasterIdLst>
  <p:handoutMasterIdLst>
    <p:handoutMasterId r:id="rId56"/>
  </p:handoutMasterIdLst>
  <p:sldIdLst>
    <p:sldId id="256" r:id="rId3"/>
    <p:sldId id="456" r:id="rId4"/>
    <p:sldId id="457" r:id="rId5"/>
    <p:sldId id="458" r:id="rId6"/>
    <p:sldId id="459" r:id="rId7"/>
    <p:sldId id="460" r:id="rId8"/>
    <p:sldId id="442" r:id="rId9"/>
    <p:sldId id="444" r:id="rId10"/>
    <p:sldId id="435" r:id="rId11"/>
    <p:sldId id="443" r:id="rId12"/>
    <p:sldId id="436" r:id="rId13"/>
    <p:sldId id="445" r:id="rId14"/>
    <p:sldId id="437" r:id="rId15"/>
    <p:sldId id="453" r:id="rId16"/>
    <p:sldId id="448" r:id="rId17"/>
    <p:sldId id="452" r:id="rId18"/>
    <p:sldId id="451" r:id="rId19"/>
    <p:sldId id="502" r:id="rId20"/>
    <p:sldId id="484" r:id="rId21"/>
    <p:sldId id="485" r:id="rId22"/>
    <p:sldId id="486" r:id="rId23"/>
    <p:sldId id="487" r:id="rId24"/>
    <p:sldId id="488" r:id="rId25"/>
    <p:sldId id="440" r:id="rId26"/>
    <p:sldId id="449" r:id="rId27"/>
    <p:sldId id="441" r:id="rId28"/>
    <p:sldId id="490" r:id="rId29"/>
    <p:sldId id="491" r:id="rId30"/>
    <p:sldId id="492" r:id="rId31"/>
    <p:sldId id="489" r:id="rId32"/>
    <p:sldId id="472" r:id="rId33"/>
    <p:sldId id="493" r:id="rId34"/>
    <p:sldId id="473" r:id="rId35"/>
    <p:sldId id="474" r:id="rId36"/>
    <p:sldId id="475" r:id="rId37"/>
    <p:sldId id="476" r:id="rId38"/>
    <p:sldId id="477" r:id="rId39"/>
    <p:sldId id="478" r:id="rId40"/>
    <p:sldId id="479" r:id="rId41"/>
    <p:sldId id="480" r:id="rId42"/>
    <p:sldId id="483" r:id="rId43"/>
    <p:sldId id="494" r:id="rId44"/>
    <p:sldId id="481" r:id="rId45"/>
    <p:sldId id="482" r:id="rId46"/>
    <p:sldId id="495" r:id="rId47"/>
    <p:sldId id="496" r:id="rId48"/>
    <p:sldId id="497" r:id="rId49"/>
    <p:sldId id="498" r:id="rId50"/>
    <p:sldId id="499" r:id="rId51"/>
    <p:sldId id="500" r:id="rId52"/>
    <p:sldId id="501" r:id="rId53"/>
    <p:sldId id="282" r:id="rId54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3300"/>
    <a:srgbClr val="006600"/>
    <a:srgbClr val="969696"/>
    <a:srgbClr val="FFEAD5"/>
    <a:srgbClr val="FFE0C1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8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notesViewPr>
    <p:cSldViewPr>
      <p:cViewPr varScale="1">
        <p:scale>
          <a:sx n="51" d="100"/>
          <a:sy n="51" d="100"/>
        </p:scale>
        <p:origin x="-19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559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34702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D65BF2F-2166-40FD-BFD7-089264F413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70B907A-B8EC-4146-B87C-4105A546416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0C171C6A-2E5A-48A9-893D-C6A3A31B9F0B}" type="slidenum">
              <a:rPr lang="hu-HU" altLang="hu-HU" smtClean="0">
                <a:latin typeface="Arial" panose="020B0604020202020204" pitchFamily="34" charset="0"/>
              </a:rPr>
              <a:pPr/>
              <a:t>1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76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76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76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76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86EFBC0-3416-4B07-A026-BCFE51432FB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97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97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97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97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F603EC7-0780-42C2-92FD-55D80364650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17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17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17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17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4082A74-9870-468B-B7F0-6EBAFD448EE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37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37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37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37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ED91E2D-AE80-4948-9B9C-C6445866F24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Egyik irányú él a komponensek között</a:t>
            </a:r>
          </a:p>
          <a:p>
            <a:r>
              <a:rPr lang="hu-HU" altLang="hu-HU" smtClean="0">
                <a:latin typeface="Arial" panose="020B0604020202020204" pitchFamily="34" charset="0"/>
              </a:rPr>
              <a:t>Másik irányú él a komponensek között</a:t>
            </a:r>
          </a:p>
          <a:p>
            <a:r>
              <a:rPr lang="hu-HU" altLang="hu-HU" smtClean="0">
                <a:latin typeface="Arial" panose="020B0604020202020204" pitchFamily="34" charset="0"/>
              </a:rPr>
              <a:t>Nincs él a komponensek között</a:t>
            </a:r>
          </a:p>
        </p:txBody>
      </p:sp>
      <p:sp>
        <p:nvSpPr>
          <p:cNvPr id="378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78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78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78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41824CC-FF71-42F0-B388-CF4BA41E3F0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58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58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58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58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DB8F756-C3AC-40F2-93E5-87EFC85F666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99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99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99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99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FD2E46F-880B-486B-9114-264A586A05E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19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19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19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19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0FA6D73-A160-4DED-94B1-32A4BFF8389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19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19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19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19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0FA6D73-A160-4DED-94B1-32A4BFF8389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287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40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40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40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40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EB0B7257-215B-4898-90AC-E11B580FD411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19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2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2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2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2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94885E2-4AC5-4FF6-A671-512CACE6855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60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60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60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60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BB590A37-5C02-479B-86AE-B3951BF206BC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81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81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81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81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9B367533-A83B-4A1F-BB27-9350E23DA0E9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Elvágó pontokat inkább a rekurzión kívül kellene.</a:t>
            </a:r>
          </a:p>
        </p:txBody>
      </p:sp>
      <p:sp>
        <p:nvSpPr>
          <p:cNvPr id="501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01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01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01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E35F06D4-087C-4123-ABD2-069455B8A537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22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22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22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22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F1E3A6B1-BF96-421B-8422-AE6903481A02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Hamilton út, Hamilton kör, ha mindenhonnan van pontszám*2/3 él</a:t>
            </a:r>
          </a:p>
        </p:txBody>
      </p:sp>
      <p:sp>
        <p:nvSpPr>
          <p:cNvPr id="542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42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42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42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874205E-34C0-4922-A24D-818A8FA09D1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63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63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63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63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3A8B159-E15E-45F2-8078-DEBC279BE3D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83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83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83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83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7B113B6-7139-4868-A85A-BDD74937D2A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04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04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04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04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C1D2861F-4C94-45B8-857A-6661C5B32C73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24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24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24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24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D0C0165C-B0EE-4445-96AD-73F06CD5B2F8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45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45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45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45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44B1B9A0-7133-43F0-B008-35C952EAD1E6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29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3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3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3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3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1DAD379-E010-4A6F-9A65-233C76CC93E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65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65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65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65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</a:pPr>
            <a:fld id="{614A51AC-2FDB-4BE1-BE54-3C4C77143FE8}" type="slidenum">
              <a:rPr lang="hu-HU" altLang="hu-HU" sz="1200">
                <a:latin typeface="Arial" panose="020B0604020202020204" pitchFamily="34" charset="0"/>
              </a:rPr>
              <a:pPr algn="r">
                <a:spcBef>
                  <a:spcPct val="20000"/>
                </a:spcBef>
                <a:buClr>
                  <a:srgbClr val="006600"/>
                </a:buClr>
                <a:buSzPct val="70000"/>
                <a:buFont typeface="Wingdings" panose="05000000000000000000" pitchFamily="2" charset="2"/>
                <a:buChar char="Ø"/>
              </a:pPr>
              <a:t>30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86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86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86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86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0195C18-EA94-4F73-86BB-87B03DD2CBA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63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63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63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63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6AF9BDE-28B8-48C5-87DC-56169B0E7B9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260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06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06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06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06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9A92C71-407C-4483-8E75-6B30EAF8379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27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27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27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27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15C8F5E-8D41-4FED-A5F1-4C08F086DA9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47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47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47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47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6000BA92-6F1F-46BC-B3CF-7C0BF58C4E4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68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68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68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68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31EE77B-AB20-4C2F-830B-5479A1457ED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88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88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88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88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946D680-80F9-4FD4-ACD1-B13B575F4FF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09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09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09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09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203E098-F1DE-4B44-B63B-62CE7AA1FB0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29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29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29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29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E265DBD-CABE-406D-BD25-0A7DCAF887D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53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53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53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53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F5B7F80-E3B0-49A6-BBBB-6DC12C625C1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49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49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49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49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BAE8A99-9DCD-4D1B-8235-5A84D29B9A6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70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70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70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70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4505CA0-8CD1-4850-A357-057429D6577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45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45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45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45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6311064-031B-4927-B172-FCD9CAA692C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27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90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90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90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90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6CAAD1B-6E36-4A05-9780-241DD2D5DB6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11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11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11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11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47CEA34-AF3F-4FED-9B42-4267715D006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75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75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75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75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64D9A0B-47E5-4A92-9952-5DFB691F5C5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01601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86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86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86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86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1DDD6639-619A-422C-9A74-56A76E2791A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3943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96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96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96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96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D07D9FF-01B7-47A8-B579-0DB91BDDAD2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887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06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06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06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06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1AE05BE1-7626-4B85-B743-2F15E94FD57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5312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16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16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16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16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D3A0CFE-49A1-4499-848D-7615385CF28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38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4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4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4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4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1E2A830-EE2B-41AA-A266-5717421DA12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27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27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27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27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92B5A51-6CEF-48AC-ABB0-494D3339069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16857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37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37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37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37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8AE64E9-CAE6-4256-A8AC-2D53D608AF5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87559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Programozási alapismeretek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31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2008/2009.</a:t>
            </a:r>
          </a:p>
        </p:txBody>
      </p:sp>
      <p:sp>
        <p:nvSpPr>
          <p:cNvPr id="931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7AF2DAD5-D84C-4022-A756-71A8E0539889}" type="slidenum">
              <a:rPr lang="hu-HU" altLang="hu-HU" smtClean="0">
                <a:latin typeface="Arial" panose="020B0604020202020204" pitchFamily="34" charset="0"/>
              </a:rPr>
              <a:pPr/>
              <a:t>52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31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94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94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94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94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3608FB0-E620-434D-AB81-CDEB901B5CC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15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15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15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15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1F80A92-68AF-4D69-A52E-7636AA9FC4F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35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35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35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35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D6F7929-68DE-4D42-AB4C-BFE9A225C7A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56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56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56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56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F103A4E-034E-41EF-A2D0-CDAF17EBBE9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hyperlink" Target="http://ikportal.inf.elte.hu:8080/ELTEInformatikaiKar/elte_ik_2.html" TargetMode="Externa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hyperlink" Target="http://ikportal.inf.elte.hu:8080/ELTEInformatikaiKar/elte_ik_2.html" TargetMode="Externa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2890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imerr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285875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Laci\OKTATAS\ELOADAS\Adatszerkezetek\ik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7200"/>
            <a:ext cx="3175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elte_ik_2_small.jpg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523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85725"/>
            <a:ext cx="6121102" cy="111125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4754562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3276600" y="6524625"/>
            <a:ext cx="3743325" cy="333375"/>
          </a:xfrm>
        </p:spPr>
        <p:txBody>
          <a:bodyPr/>
          <a:lstStyle>
            <a:lvl1pPr>
              <a:defRPr sz="1400">
                <a:effectLst/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Zsakó </a:t>
            </a:r>
            <a:r>
              <a:rPr lang="en-US" dirty="0" err="1" smtClean="0"/>
              <a:t>László</a:t>
            </a:r>
            <a:r>
              <a:rPr lang="en-US" dirty="0" smtClean="0"/>
              <a:t>: </a:t>
            </a:r>
            <a:r>
              <a:rPr lang="en-US" dirty="0" err="1" smtClean="0"/>
              <a:t>Gráfok</a:t>
            </a:r>
            <a:r>
              <a:rPr lang="en-US" dirty="0" smtClean="0"/>
              <a:t>, </a:t>
            </a:r>
            <a:r>
              <a:rPr lang="en-US" dirty="0" err="1" smtClean="0"/>
              <a:t>gráfalgoritmusok</a:t>
            </a:r>
            <a:r>
              <a:rPr lang="en-US" dirty="0" smtClean="0"/>
              <a:t> III.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388350" y="6524625"/>
            <a:ext cx="755650" cy="333375"/>
          </a:xfrm>
        </p:spPr>
        <p:txBody>
          <a:bodyPr/>
          <a:lstStyle>
            <a:lvl1pPr>
              <a:defRPr sz="1400">
                <a:effectLst/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C12C345B-BE9F-450A-A970-330D1BCC6100}" type="slidenum">
              <a:rPr lang="hu-HU" altLang="hu-HU" smtClean="0"/>
              <a:pPr>
                <a:defRPr/>
              </a:pPr>
              <a:t>‹#›</a:t>
            </a:fld>
            <a:r>
              <a:rPr lang="hu-HU" altLang="hu-HU" dirty="0" smtClean="0"/>
              <a:t>/49</a:t>
            </a:r>
            <a:endParaRPr lang="hu-HU" altLang="hu-HU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12"/>
          </p:nvPr>
        </p:nvSpPr>
        <p:spPr>
          <a:xfrm>
            <a:off x="6588224" y="6524625"/>
            <a:ext cx="1728689" cy="333375"/>
          </a:xfrm>
        </p:spPr>
        <p:txBody>
          <a:bodyPr/>
          <a:lstStyle>
            <a:lvl1pPr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E1194D07-448D-463D-B31E-93CE150E766D}" type="datetime8">
              <a:rPr lang="hu-HU" smtClean="0"/>
              <a:t>2023. 01. 28. 15:37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6654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956317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imerr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285875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Laci\OKTATAS\ELOADAS\Adatszerkezetek\ik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7200"/>
            <a:ext cx="3175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elte_ik_2_small.jpg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523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85725"/>
            <a:ext cx="6121102" cy="111125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8255"/>
            <a:ext cx="8964613" cy="4754562"/>
          </a:xfrm>
        </p:spPr>
        <p:txBody>
          <a:bodyPr/>
          <a:lstStyle>
            <a:lvl1pPr marL="0" indent="0">
              <a:buNone/>
              <a:defRPr/>
            </a:lvl1pPr>
            <a:lvl2pPr marL="363538" indent="-285750">
              <a:defRPr/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3175000" y="6524625"/>
            <a:ext cx="3701256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600"/>
            </a:lvl1pPr>
          </a:lstStyle>
          <a:p>
            <a:pPr>
              <a:defRPr/>
            </a:pPr>
            <a:r>
              <a:rPr lang="en-US" dirty="0" smtClean="0"/>
              <a:t>Zsakó László: </a:t>
            </a:r>
            <a:r>
              <a:rPr lang="en-US" dirty="0" err="1" smtClean="0"/>
              <a:t>Gráfok</a:t>
            </a:r>
            <a:r>
              <a:rPr lang="en-US" dirty="0" smtClean="0"/>
              <a:t>, </a:t>
            </a:r>
            <a:r>
              <a:rPr lang="en-US" dirty="0" err="1" smtClean="0"/>
              <a:t>gráfalgoritmusok</a:t>
            </a:r>
            <a:r>
              <a:rPr lang="en-US" dirty="0" smtClean="0"/>
              <a:t> III.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388350" y="6524625"/>
            <a:ext cx="75565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 sz="1600"/>
            </a:lvl1pPr>
          </a:lstStyle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‹#›</a:t>
            </a:fld>
            <a:r>
              <a:rPr lang="hu-HU" altLang="hu-HU" dirty="0" smtClean="0"/>
              <a:t>/52</a:t>
            </a:r>
            <a:endParaRPr lang="hu-HU" altLang="hu-HU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12"/>
          </p:nvPr>
        </p:nvSpPr>
        <p:spPr>
          <a:xfrm>
            <a:off x="6804248" y="6524625"/>
            <a:ext cx="1728788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600"/>
            </a:lvl1pPr>
          </a:lstStyle>
          <a:p>
            <a:pPr>
              <a:defRPr/>
            </a:pPr>
            <a:fld id="{98820596-08F2-453C-99CF-DC5BB29DF28F}" type="datetime8">
              <a:rPr lang="hu-HU" smtClean="0"/>
              <a:t>2023. 01. 28. 15:37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4699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LTE"/>
          <p:cNvPicPr>
            <a:picLocks noChangeAspect="1" noChangeArrowheads="1"/>
          </p:cNvPicPr>
          <p:nvPr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cimerr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49F4A89-8540-442F-AB9E-62FFCAEB9335}" type="datetime8">
              <a:rPr lang="hu-HU" smtClean="0"/>
              <a:t>2023. 01. 28. 15:37</a:t>
            </a:fld>
            <a:r>
              <a:rPr lang="en-US" smtClean="0"/>
              <a:t>200</a:t>
            </a:r>
            <a:r>
              <a:rPr lang="hu-HU"/>
              <a:t>7</a:t>
            </a:r>
            <a:r>
              <a:rPr lang="en-US"/>
              <a:t>.</a:t>
            </a:r>
            <a:r>
              <a:rPr lang="hu-HU"/>
              <a:t>09</a:t>
            </a:r>
            <a:r>
              <a:rPr lang="en-US"/>
              <a:t>.</a:t>
            </a:r>
            <a:r>
              <a:rPr lang="hu-HU"/>
              <a:t>28</a:t>
            </a:r>
            <a:r>
              <a:rPr lang="en-US"/>
              <a:t>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hu-HU" smtClean="0"/>
              <a:t>Zsakó László: Gráfok, gráfalgoritmusok III.</a:t>
            </a:r>
            <a:endParaRPr lang="hu-HU"/>
          </a:p>
        </p:txBody>
      </p:sp>
      <p:sp>
        <p:nvSpPr>
          <p:cNvPr id="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ADFBFD-C9D4-4BAD-B4B4-186721BD6D6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pic>
        <p:nvPicPr>
          <p:cNvPr id="1033" name="Picture 7" descr="ELTE"/>
          <p:cNvPicPr>
            <a:picLocks noChangeAspect="1" noChangeArrowheads="1"/>
          </p:cNvPicPr>
          <p:nvPr userDrawn="1"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4" descr="cimer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ELTE"/>
          <p:cNvPicPr>
            <a:picLocks noChangeAspect="1" noChangeArrowheads="1"/>
          </p:cNvPicPr>
          <p:nvPr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cimerr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2054" name="Picture 7" descr="ELT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000125"/>
            <a:ext cx="913606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cimer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9" r:id="rId2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4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68538" y="2060575"/>
            <a:ext cx="6161087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>
                <a:latin typeface="Arial" panose="020B0604020202020204" pitchFamily="34" charset="0"/>
              </a:rPr>
              <a:t>Gráfok, gráfalgoritmusok III.</a:t>
            </a:r>
            <a:br>
              <a:rPr lang="hu-HU" altLang="hu-HU">
                <a:latin typeface="Arial" panose="020B0604020202020204" pitchFamily="34" charset="0"/>
              </a:rPr>
            </a:br>
            <a:r>
              <a:rPr lang="hu-HU" altLang="hu-HU">
                <a:latin typeface="Arial" panose="020B0604020202020204" pitchFamily="34" charset="0"/>
              </a:rPr>
              <a:t/>
            </a:r>
            <a:br>
              <a:rPr lang="hu-HU" altLang="hu-HU">
                <a:latin typeface="Arial" panose="020B0604020202020204" pitchFamily="34" charset="0"/>
              </a:rPr>
            </a:br>
            <a:r>
              <a:rPr lang="hu-HU" altLang="hu-HU" sz="3600" i="1" baseline="30000"/>
              <a:t>(Horváth Gyula és Szlávi Péter előadásai felhasználásával)</a:t>
            </a:r>
            <a:endParaRPr lang="en-US" altLang="hu-HU" sz="360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662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662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A szülőbe vezető él nem visszamutató!</a:t>
            </a:r>
          </a:p>
        </p:txBody>
      </p:sp>
      <p:sp>
        <p:nvSpPr>
          <p:cNvPr id="26629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p,km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j:=Szomszéd(p,i)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Szín(j)=fehér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akkor Ha km akkor Honnan(j):=p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Mélységi bejárás(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j,km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különben Ha szín(j)=szürke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és Honnan(p)≠j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akkor km:=hamis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2663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60D678A1-7833-4177-8F8B-3DB08A82F5B0}" type="datetime8">
              <a:rPr lang="hu-HU" smtClean="0"/>
              <a:t>2023. 01. 28. 15:37</a:t>
            </a:fld>
            <a:endParaRPr lang="en-US" dirty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Zsakó </a:t>
            </a:r>
            <a:r>
              <a:rPr lang="en-US" dirty="0" err="1" smtClean="0"/>
              <a:t>László</a:t>
            </a:r>
            <a:r>
              <a:rPr lang="en-US" dirty="0" smtClean="0"/>
              <a:t>: </a:t>
            </a:r>
            <a:r>
              <a:rPr lang="en-US" dirty="0" err="1" smtClean="0"/>
              <a:t>Gráfok</a:t>
            </a:r>
            <a:r>
              <a:rPr lang="en-US" dirty="0" smtClean="0"/>
              <a:t>, </a:t>
            </a:r>
            <a:r>
              <a:rPr lang="en-US" dirty="0" err="1" smtClean="0"/>
              <a:t>gráfalgoritmusok</a:t>
            </a:r>
            <a:r>
              <a:rPr lang="en-US" dirty="0" smtClean="0"/>
              <a:t> III.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2C345B-BE9F-450A-A970-330D1BCC6100}" type="slidenum">
              <a:rPr lang="hu-HU" altLang="hu-HU" smtClean="0"/>
              <a:pPr>
                <a:defRPr/>
              </a:pPr>
              <a:t>10</a:t>
            </a:fld>
            <a:r>
              <a:rPr lang="hu-HU" altLang="hu-HU" smtClean="0"/>
              <a:t>/49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86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Topologikus rendezés</a:t>
            </a:r>
            <a:endParaRPr lang="da-DK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A</a:t>
            </a:r>
            <a:r>
              <a:rPr lang="da-DK" altLang="hu-HU" smtClean="0"/>
              <a:t>lapötlet: </a:t>
            </a:r>
            <a:r>
              <a:rPr lang="hu-HU" altLang="hu-HU" smtClean="0"/>
              <a:t>Egy irányított gráf mélységi bejárásakor az elhagyási idők szerinti sorrend pontosan a topologikus sorrend ellentettje – elhagyáskor tegyük a pontokat egy verembe!  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Topologikus rendezés(p):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Mélységi bejárás(p)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Veremkiírás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28676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867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867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2867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3" y="3644900"/>
            <a:ext cx="24384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80" name="Object 15"/>
          <p:cNvGraphicFramePr>
            <a:graphicFrameLocks noChangeAspect="1"/>
          </p:cNvGraphicFramePr>
          <p:nvPr/>
        </p:nvGraphicFramePr>
        <p:xfrm>
          <a:off x="5003800" y="4421188"/>
          <a:ext cx="360363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CorelDRAW" r:id="rId5" imgW="242784" imgH="1226197" progId="CorelDRAW.Graphic.14">
                  <p:embed/>
                </p:oleObj>
              </mc:Choice>
              <mc:Fallback>
                <p:oleObj name="CorelDRAW" r:id="rId5" imgW="242784" imgH="1226197" progId="CorelDRAW.Graphic.1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421188"/>
                        <a:ext cx="360363" cy="181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2" name="Dátum helye 1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7EAE20B-1EDE-4454-A720-A4F85383E14A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11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307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 </a:t>
            </a:r>
            <a:endParaRPr lang="hu-HU" altLang="hu-HU" sz="2400" b="1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Szomszédpontokszáma(p)-ig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j:=Szomszéd(p,i)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Szín(j)=fehér akkor Mélységi bejárás(j)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Szín(p):=fekete;</a:t>
            </a:r>
            <a:r>
              <a:rPr lang="hu-HU" altLang="hu-HU" sz="24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Verembe(p)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3072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072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072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0728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A741A9D4-96C7-472D-B16D-EF18542FBB2C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12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327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Erősen összefüggő komponensek</a:t>
            </a:r>
            <a:endParaRPr lang="da-DK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Erősen összefüggő komponens: bármely pontjából bármely másik pontjába vezet út.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Két erősen összefüggő komponens között csak egyirányú kapcsolat lehet.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minden él irányát megfordítjuk, az </a:t>
            </a:r>
            <a:br>
              <a:rPr lang="hu-HU" altLang="hu-HU" sz="2800" smtClean="0"/>
            </a:br>
            <a:r>
              <a:rPr lang="hu-HU" altLang="hu-HU" sz="2800" smtClean="0"/>
              <a:t>az erősen összefüggő komponenseken </a:t>
            </a:r>
            <a:br>
              <a:rPr lang="hu-HU" altLang="hu-HU" sz="2800" smtClean="0"/>
            </a:br>
            <a:r>
              <a:rPr lang="hu-HU" altLang="hu-HU" sz="2800" smtClean="0"/>
              <a:t>nem változtat.</a:t>
            </a:r>
          </a:p>
        </p:txBody>
      </p:sp>
      <p:sp>
        <p:nvSpPr>
          <p:cNvPr id="32772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277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277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2776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FDFBED3-0277-431B-9028-74FBF1B48809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327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3527425"/>
            <a:ext cx="31369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13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368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Erősen összefüggő komponensek</a:t>
            </a:r>
          </a:p>
          <a:p>
            <a:pPr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i="1" dirty="0" smtClean="0"/>
              <a:t>Körben levő pontok az élek megfordítása után is körben maradnak.</a:t>
            </a:r>
          </a:p>
          <a:p>
            <a:pPr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i="1" dirty="0" smtClean="0"/>
              <a:t>Fában levő pontokból elhagyási idő szerinti fordított sorrendben nem vezet ki új él.</a:t>
            </a:r>
          </a:p>
        </p:txBody>
      </p:sp>
      <p:sp>
        <p:nvSpPr>
          <p:cNvPr id="36868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6869" name="Rectangle 26"/>
          <p:cNvSpPr>
            <a:spLocks noChangeArrowheads="1"/>
          </p:cNvSpPr>
          <p:nvPr/>
        </p:nvSpPr>
        <p:spPr bwMode="auto">
          <a:xfrm>
            <a:off x="3276600" y="44370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 i="1"/>
              <a:t> </a:t>
            </a:r>
          </a:p>
        </p:txBody>
      </p:sp>
      <p:sp>
        <p:nvSpPr>
          <p:cNvPr id="3687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368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3527425"/>
            <a:ext cx="31369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3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0C154B9-2AC7-4297-8D55-4CB2E82430F8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14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08504" cy="47545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Erősen összefüggő komponensek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Járjuk be a gráfot mélységi bejárással, elhagyási időket számolva!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Állítsuk elő a gráf fordítottját!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Járjuk be a fordított gráfot, a kezdőpontokat mindig az eredeti elhagyási idő szerint fordított sorrendben véve!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Minden ilyen bejárás egy erősen </a:t>
            </a:r>
            <a:r>
              <a:rPr lang="hu-HU" altLang="hu-HU" sz="2800" dirty="0" err="1" smtClean="0"/>
              <a:t>összefüg</a:t>
            </a:r>
            <a:r>
              <a:rPr lang="hu-HU" altLang="hu-HU" sz="2800" dirty="0" smtClean="0"/>
              <a:t>-</a:t>
            </a:r>
            <a:br>
              <a:rPr lang="hu-HU" altLang="hu-HU" sz="2800" dirty="0" smtClean="0"/>
            </a:br>
            <a:r>
              <a:rPr lang="hu-HU" altLang="hu-HU" sz="2800" dirty="0" err="1" smtClean="0"/>
              <a:t>gő</a:t>
            </a:r>
            <a:r>
              <a:rPr lang="hu-HU" altLang="hu-HU" sz="2800" dirty="0" smtClean="0"/>
              <a:t> komponenst ad meg – ami kimaradt, </a:t>
            </a:r>
            <a:br>
              <a:rPr lang="hu-HU" altLang="hu-HU" sz="2800" dirty="0" smtClean="0"/>
            </a:br>
            <a:r>
              <a:rPr lang="hu-HU" altLang="hu-HU" sz="2800" dirty="0" smtClean="0"/>
              <a:t>azokra újabb bejárások indítandók.</a:t>
            </a:r>
          </a:p>
        </p:txBody>
      </p:sp>
      <p:sp>
        <p:nvSpPr>
          <p:cNvPr id="34820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4821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4823" name="Dátum helye 8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F152B13-976E-4956-BDEF-87B9CE51CDCE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604" y="3600152"/>
            <a:ext cx="31369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15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38915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754562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Erősen összefüggő komponensek(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Db,K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Szín():=(fehér,…,fehér)</a:t>
            </a:r>
            <a:endParaRPr lang="hu-HU" altLang="hu-HU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Szín(i)=fehér akkor Mélységi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bejárás-v(i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Élfordítás;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Szín():=(fehér,…,fehér); Db:=0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Veremből(p)</a:t>
            </a:r>
          </a:p>
          <a:p>
            <a:pPr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Szín(p)=fehér akkor Db:=Db+1; K(Db):=p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Mélységi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bejárás(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hu-HU" altLang="hu-HU" sz="2400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,Db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38916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891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891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8920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BF7E37F2-7CC3-4D4F-9CF9-E20E4D816FCE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16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4096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bejárás-v(p):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Szín(p):=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szürke 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i=1-től Szomszédpontokszáma(p)-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j:=Szomszéd(p,i)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Szín(j)=fehér akkor Mélységi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bejárás-v(j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Szín(p):=fekete;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Verembe(p)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4096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096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096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409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84538"/>
            <a:ext cx="31369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9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CD46072-2935-4E55-ACB1-260AB37DF873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17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4096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bejárás(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hu-HU" altLang="hu-HU" sz="2400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,Db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</a:t>
            </a:r>
            <a:r>
              <a:rPr lang="hu-HU" altLang="hu-HU" sz="24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Komponens(p):=Db </a:t>
            </a:r>
            <a:endParaRPr lang="hu-HU" altLang="hu-HU" sz="2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j:=Szomszéd(p,i)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Szín(j)=fehér akkor Mélységi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bejárás(j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fekete</a:t>
            </a:r>
            <a:endParaRPr lang="hu-HU" altLang="hu-HU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4096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096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096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409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84538"/>
            <a:ext cx="31369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9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47431F6-358D-4315-AD1B-3FFE3E2BDCB7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18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6023113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056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7545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Elvágó élek irányítatlan gráfban</a:t>
            </a:r>
            <a:endParaRPr lang="da-DK" b="1" dirty="0" smtClean="0"/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Egy (u,v) él akkor és csak akkor elvágó él, ha a mélységi feszítőfában a v pontból, valamint a v ponttól lefelé levő pontok közül legmagasabbra legfeljebb a v-ig van visszamutató él.</a:t>
            </a: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Jelölje l(v) a v gyökerű részfa legmagasabbra vezető éle elérési idejét!</a:t>
            </a: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Megjegyzés: l(v)≤D(v).</a:t>
            </a:r>
          </a:p>
        </p:txBody>
      </p:sp>
      <p:sp>
        <p:nvSpPr>
          <p:cNvPr id="43012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4301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301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graphicFrame>
        <p:nvGraphicFramePr>
          <p:cNvPr id="43015" name="Object 10"/>
          <p:cNvGraphicFramePr>
            <a:graphicFrameLocks noChangeAspect="1"/>
          </p:cNvGraphicFramePr>
          <p:nvPr/>
        </p:nvGraphicFramePr>
        <p:xfrm>
          <a:off x="3316288" y="5229225"/>
          <a:ext cx="559117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6" name="Equation" r:id="rId4" imgW="3302000" imgH="711200" progId="Equation.3">
                  <p:embed/>
                </p:oleObj>
              </mc:Choice>
              <mc:Fallback>
                <p:oleObj name="Equation" r:id="rId4" imgW="3302000" imgH="71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6288" y="5229225"/>
                        <a:ext cx="5591175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7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3A211E1-361B-4C97-98B7-B8131981E10B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19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b="1" dirty="0" smtClean="0">
                <a:sym typeface="Symbol" pitchFamily="18" charset="2"/>
              </a:rPr>
              <a:t>Gráfbejárás: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kiindulunk</a:t>
            </a:r>
            <a:r>
              <a:rPr lang="hu-HU" sz="2000" dirty="0" smtClean="0"/>
              <a:t> </a:t>
            </a:r>
            <a:r>
              <a:rPr lang="hu-HU" dirty="0" smtClean="0"/>
              <a:t>egy tetszőleges pontból,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éleken haladva eljutunk az összes ponthoz.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Demonstrálás színekkel: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Fehér pontok:</a:t>
            </a:r>
            <a:r>
              <a:rPr lang="hu-HU" dirty="0" smtClean="0"/>
              <a:t> ahova még nem jutottunk el.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Szürkék</a:t>
            </a:r>
            <a:r>
              <a:rPr lang="hu-HU" dirty="0" smtClean="0"/>
              <a:t>: ahova már eljutottunk, de még „dolog van vele”.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Feketék</a:t>
            </a:r>
            <a:r>
              <a:rPr lang="hu-HU" dirty="0" smtClean="0"/>
              <a:t>: ahova már eljutottunk, s minden belőlük kivezető élt is megvizsgáltunk. </a:t>
            </a:r>
          </a:p>
          <a:p>
            <a:pPr>
              <a:lnSpc>
                <a:spcPct val="95000"/>
              </a:lnSpc>
              <a:spcBef>
                <a:spcPct val="5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1024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24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247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248" name="Rectangle 26"/>
          <p:cNvSpPr>
            <a:spLocks noChangeArrowheads="1"/>
          </p:cNvSpPr>
          <p:nvPr/>
        </p:nvSpPr>
        <p:spPr bwMode="auto">
          <a:xfrm>
            <a:off x="3348038" y="5516563"/>
            <a:ext cx="5616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sp>
        <p:nvSpPr>
          <p:cNvPr id="10250" name="Dátum helye 12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ACCE83A-FC8B-452E-9E22-26FCBD4A2ABB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460906"/>
            <a:ext cx="3010602" cy="2063719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Zsakó László: </a:t>
            </a:r>
            <a:r>
              <a:rPr lang="en-US" dirty="0" err="1" smtClean="0"/>
              <a:t>Gráfok</a:t>
            </a:r>
            <a:r>
              <a:rPr lang="en-US" dirty="0" smtClean="0"/>
              <a:t>, </a:t>
            </a:r>
            <a:r>
              <a:rPr lang="en-US" dirty="0" err="1" smtClean="0"/>
              <a:t>gráfalgoritmusok</a:t>
            </a:r>
            <a:r>
              <a:rPr lang="en-US" dirty="0" smtClean="0"/>
              <a:t> III.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4505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4506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506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Elvágó élek irányítatlan gráfban</a:t>
            </a:r>
            <a:endParaRPr lang="da-DK" altLang="hu-HU" b="1" smtClean="0"/>
          </a:p>
        </p:txBody>
      </p:sp>
      <p:sp>
        <p:nvSpPr>
          <p:cNvPr id="4506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graphicFrame>
        <p:nvGraphicFramePr>
          <p:cNvPr id="45064" name="Object 10"/>
          <p:cNvGraphicFramePr>
            <a:graphicFrameLocks noChangeAspect="1"/>
          </p:cNvGraphicFramePr>
          <p:nvPr/>
        </p:nvGraphicFramePr>
        <p:xfrm>
          <a:off x="323850" y="2565400"/>
          <a:ext cx="5591175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Equation" r:id="rId4" imgW="3302000" imgH="711200" progId="Equation.3">
                  <p:embed/>
                </p:oleObj>
              </mc:Choice>
              <mc:Fallback>
                <p:oleObj name="Equation" r:id="rId4" imgW="3302000" imgH="71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565400"/>
                        <a:ext cx="5591175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6" name="Dátum helye 1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254DB9E-7F23-4BB0-A87A-D6E88F9C1CBB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1153" y="1862253"/>
            <a:ext cx="2531327" cy="3133493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20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4710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47108" name="Rectangle 26"/>
          <p:cNvSpPr>
            <a:spLocks noChangeArrowheads="1"/>
          </p:cNvSpPr>
          <p:nvPr/>
        </p:nvSpPr>
        <p:spPr bwMode="auto">
          <a:xfrm>
            <a:off x="3276600" y="5373688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 dirty="0"/>
              <a:t>A (</a:t>
            </a:r>
            <a:r>
              <a:rPr lang="hu-HU" altLang="hu-HU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800" dirty="0"/>
              <a:t>) akkor elvágó él, ha az i gyökerű részfából nem vezet vissza </a:t>
            </a:r>
            <a:r>
              <a:rPr lang="hu-HU" alt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altLang="hu-HU" sz="2800" dirty="0"/>
              <a:t> fölé él.</a:t>
            </a:r>
          </a:p>
        </p:txBody>
      </p:sp>
      <p:sp>
        <p:nvSpPr>
          <p:cNvPr id="47109" name="Tartalom helye 2"/>
          <p:cNvSpPr>
            <a:spLocks noGrp="1"/>
          </p:cNvSpPr>
          <p:nvPr>
            <p:ph idx="1"/>
          </p:nvPr>
        </p:nvSpPr>
        <p:spPr>
          <a:xfrm>
            <a:off x="107950" y="1341438"/>
            <a:ext cx="8964613" cy="4248150"/>
          </a:xfrm>
        </p:spPr>
        <p:txBody>
          <a:bodyPr/>
          <a:lstStyle/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idő:=idő+1; D(p):=idő;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l(p):=D(p)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(p)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Szín(i)=fehér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Táv(i):=Táv(p)+1; Mélységi bejárás(i)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Ha l(i)&lt;l(p) akkor l(p):=l(i)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különben ha Szin(i)=szürke és </a:t>
            </a:r>
            <a:r>
              <a:rPr lang="hu-HU" altLang="hu-HU" sz="22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Táv(i)&lt;Táv(p)-1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akkor Ha l(p)&gt;D(i) akkor l(p):=D(i)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 l(i)=D(i) akkor Sorba(</a:t>
            </a:r>
            <a:r>
              <a:rPr lang="hu-HU" altLang="hu-HU" sz="22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2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4711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7112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845FC8F-FBE3-4145-BE72-70D6E8E168B7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21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4915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4915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0487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Elvágó pontok</a:t>
            </a:r>
            <a:endParaRPr lang="da-DK" b="1" dirty="0" smtClean="0"/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endParaRPr lang="hu-HU" sz="2800" dirty="0" smtClean="0"/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gyökér elvágó pont, ha a mélységi </a:t>
            </a:r>
            <a:br>
              <a:rPr lang="hu-HU" sz="2800" dirty="0" smtClean="0"/>
            </a:br>
            <a:r>
              <a:rPr lang="hu-HU" sz="2800" dirty="0" smtClean="0"/>
              <a:t>feszítőfában legalább 2 gyereke van. </a:t>
            </a:r>
            <a:br>
              <a:rPr lang="hu-HU" sz="2800" dirty="0" smtClean="0"/>
            </a:br>
            <a:r>
              <a:rPr lang="hu-HU" sz="2800" dirty="0" smtClean="0"/>
              <a:t>Egy u pont akkor elvágó pont, ha </a:t>
            </a:r>
            <a:br>
              <a:rPr lang="hu-HU" sz="2800" dirty="0" smtClean="0"/>
            </a:br>
            <a:r>
              <a:rPr lang="hu-HU" sz="2800" dirty="0" smtClean="0"/>
              <a:t>legalább egy gyerekéből nem vezet él</a:t>
            </a:r>
            <a:br>
              <a:rPr lang="hu-HU" sz="2800" dirty="0" smtClean="0"/>
            </a:br>
            <a:r>
              <a:rPr lang="hu-HU" sz="2800" dirty="0" smtClean="0"/>
              <a:t>u fölé (azaz </a:t>
            </a:r>
            <a:r>
              <a:rPr lang="hu-HU" sz="2800" dirty="0" smtClean="0">
                <a:sym typeface="Symbol" pitchFamily="18" charset="2"/>
              </a:rPr>
              <a:t>(u,v) él, amire: l(v)≥D(u))</a:t>
            </a:r>
            <a:endParaRPr lang="hu-HU" sz="2800" dirty="0" smtClean="0"/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15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9161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5472A92-3979-4D9C-AEED-C29D080CC05D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593" y="1862253"/>
            <a:ext cx="2865863" cy="3133493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22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5120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51204" name="Rectangle 26"/>
          <p:cNvSpPr>
            <a:spLocks noChangeArrowheads="1"/>
          </p:cNvSpPr>
          <p:nvPr/>
        </p:nvSpPr>
        <p:spPr bwMode="auto">
          <a:xfrm>
            <a:off x="3276600" y="5373688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 </a:t>
            </a:r>
          </a:p>
        </p:txBody>
      </p:sp>
      <p:sp>
        <p:nvSpPr>
          <p:cNvPr id="51205" name="Tartalom helye 2"/>
          <p:cNvSpPr>
            <a:spLocks noGrp="1"/>
          </p:cNvSpPr>
          <p:nvPr>
            <p:ph idx="1"/>
          </p:nvPr>
        </p:nvSpPr>
        <p:spPr>
          <a:xfrm>
            <a:off x="107950" y="1341438"/>
            <a:ext cx="8964613" cy="4248150"/>
          </a:xfrm>
        </p:spPr>
        <p:txBody>
          <a:bodyPr/>
          <a:lstStyle/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idő:=idő+1; D(p):=idő;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l(p):=D(p); </a:t>
            </a:r>
            <a:r>
              <a:rPr lang="hu-HU" altLang="hu-HU" sz="22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van:=hamis; db:=0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Ki(p)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Szín(i)=fehér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Táv(i):=Táv(p)+1; Szín(i):=szürke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Mélységi bejárás(i); </a:t>
            </a:r>
            <a:r>
              <a:rPr lang="hu-HU" altLang="hu-HU" sz="22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db:=db+1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Ha l(i)&lt;l(p) akkor l(p):=l(i)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különben ha Szin(i)=szürke és Táv(i)&lt;Táv(p)-1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akkor Ha l(p)&gt;D(i) akkor l(p):=D(i)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 l(i)≥D(p) akkor van:=igaz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Ha van vagy Táv(p)=0 és db&gt;1 akkor Sorba(p)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51206" name="Rectangle 26"/>
          <p:cNvSpPr>
            <a:spLocks noChangeArrowheads="1"/>
          </p:cNvSpPr>
          <p:nvPr/>
        </p:nvSpPr>
        <p:spPr bwMode="auto">
          <a:xfrm>
            <a:off x="3348038" y="5516563"/>
            <a:ext cx="54641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Legalább 1 ág leszakad, vagy a gyökér-nek legalább 2 részfája van.</a:t>
            </a:r>
          </a:p>
        </p:txBody>
      </p:sp>
      <p:sp>
        <p:nvSpPr>
          <p:cNvPr id="51208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9BFDECD-E1FE-414E-8946-D8A440A0CEC0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23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5325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Euler séta</a:t>
            </a:r>
            <a:endParaRPr lang="da-DK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Olyan út, amely az A pontból a B pontba vezet és a gráf minden élén pontosan egyszer halad át.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Csak olyan gráfra van Euler séta, amelyben A és B foka páratlan, a többi ponté pedig páros.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Megjegyzés: Euler körről beszélünk A=B, ekkor A foka is páros.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3252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325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325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3256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761584F-F891-4855-836E-3F7E25BF832B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24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5529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Keressünk egy utat A-ból B-be!</a:t>
            </a:r>
          </a:p>
          <a:p>
            <a:pPr indent="635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A kimaradó élek biztos olyan utakon vannak, amelyek az (A,B) út adott pontjából indulnak és oda is érkeznek.</a:t>
            </a:r>
          </a:p>
          <a:p>
            <a:pPr indent="635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A mélységi bejáráskor engedjük meg korábbi pontok újabb elérését – nem kellenek a színek!</a:t>
            </a:r>
          </a:p>
          <a:p>
            <a:pPr indent="635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A mélységi bejárás során ugyanazt az élt kétszer nem használhatjuk – előre haladáskor töröljük az éleket!</a:t>
            </a:r>
          </a:p>
        </p:txBody>
      </p:sp>
      <p:sp>
        <p:nvSpPr>
          <p:cNvPr id="55300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530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530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5304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2A85985-F151-4AD3-B8FA-230F88238EBB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25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573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i=1-től Pontszám-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Vanél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?(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akkor </a:t>
            </a:r>
            <a:r>
              <a:rPr lang="hu-HU" altLang="hu-HU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Éltörlés(</a:t>
            </a:r>
            <a:r>
              <a:rPr lang="hu-HU" altLang="hu-HU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Mélységi bejárás(i)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Verembe(p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57348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734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735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5735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488" y="4076700"/>
            <a:ext cx="5843587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210E381-0536-4761-8436-B2E3FD9778FA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26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253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err="1" smtClean="0"/>
              <a:t>Dominátor</a:t>
            </a:r>
            <a:r>
              <a:rPr lang="hu-HU" b="1" dirty="0" smtClean="0"/>
              <a:t> halmaz</a:t>
            </a:r>
            <a:endParaRPr lang="da-DK" b="1" dirty="0" smtClean="0">
              <a:solidFill>
                <a:srgbClr val="FF0000"/>
              </a:solidFill>
            </a:endParaRP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Minimális számú pontot tartalmazó halmaz, amelyből a gráf összes pontja elérhető. Rendezzük a pontokat elhagyási idő szerint csökkenő sorrendbe!</a:t>
            </a:r>
          </a:p>
          <a:p>
            <a:pPr marL="85725" indent="-85725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Ekkor ha van él i-ből j-be, de nincs j-ből i-be, akkor i előbb lesz, mint j (azaz j nem lehet </a:t>
            </a:r>
            <a:r>
              <a:rPr lang="hu-HU" sz="2800" dirty="0" err="1" smtClean="0"/>
              <a:t>dominátor</a:t>
            </a:r>
            <a:r>
              <a:rPr lang="hu-HU" sz="2800" dirty="0" smtClean="0"/>
              <a:t> halmazbeli)!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Ha mindkét irányú él van, akkor ha </a:t>
            </a:r>
            <a:br>
              <a:rPr lang="hu-HU" sz="2800" dirty="0" smtClean="0"/>
            </a:br>
            <a:r>
              <a:rPr lang="hu-HU" sz="2800" dirty="0" smtClean="0"/>
              <a:t>valamelyik </a:t>
            </a:r>
            <a:r>
              <a:rPr lang="hu-HU" sz="2800" dirty="0" err="1" smtClean="0"/>
              <a:t>dominátor</a:t>
            </a:r>
            <a:r>
              <a:rPr lang="hu-HU" sz="2800" dirty="0" smtClean="0"/>
              <a:t> halmazbeli, </a:t>
            </a:r>
            <a:br>
              <a:rPr lang="hu-HU" sz="2800" dirty="0" smtClean="0"/>
            </a:br>
            <a:r>
              <a:rPr lang="hu-HU" sz="2800" dirty="0" smtClean="0"/>
              <a:t>akkor bármelyik lehet.</a:t>
            </a: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800" dirty="0" smtClean="0"/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396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5939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939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9400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F2055F7-F6BA-41E5-85A7-720DEA311B15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10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4" y="3903663"/>
            <a:ext cx="4160838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27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6144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6144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144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Dominátor: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Szín(1..Pontszám):=fehér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Ha Szín(i)=fehér akkor Bejárás1(i)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db:=0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Veremből(j)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Szín(j)=fekete akkor db:=db+1; D(db):=j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Bejárás2(j)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6144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1448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118A902-3C68-482D-A630-A4A38AC91CE1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28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6349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6349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3493" name="Tartalom helye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4248150"/>
          </a:xfrm>
        </p:spPr>
        <p:txBody>
          <a:bodyPr/>
          <a:lstStyle/>
          <a:p>
            <a:pPr indent="12700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Bejárás1(p):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Ki(p)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Ha Szín(i)=fehér akkor Bejárás1(i)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Szín(p):=fekete; Verembe(p)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indent="12700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Bejárás2(p):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Szín(p):=piros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Ki(p)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Ha Szín(i)=fekete akkor Bejárás2(i)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indent="12700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49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3496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7EFD657-BFDE-43B5-9871-63C4B73239EA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29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1229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229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Demonstrálás színekkel: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A </a:t>
            </a:r>
            <a:r>
              <a:rPr lang="hu-HU" dirty="0" err="1" smtClean="0"/>
              <a:t>gráfbejárás</a:t>
            </a:r>
            <a:r>
              <a:rPr lang="hu-HU" dirty="0" smtClean="0"/>
              <a:t> kiinduló állapotában </a:t>
            </a:r>
            <a:br>
              <a:rPr lang="hu-HU" dirty="0" smtClean="0"/>
            </a:br>
            <a:r>
              <a:rPr lang="hu-HU" dirty="0" smtClean="0"/>
              <a:t>egyetlen pont szürke, az összes többi </a:t>
            </a:r>
            <a:br>
              <a:rPr lang="hu-HU" dirty="0" smtClean="0"/>
            </a:br>
            <a:r>
              <a:rPr lang="hu-HU" dirty="0" smtClean="0"/>
              <a:t>pedig fehér. 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A végállapotban minden pont fekete </a:t>
            </a:r>
            <a:br>
              <a:rPr lang="hu-HU" dirty="0" smtClean="0"/>
            </a:br>
            <a:r>
              <a:rPr lang="hu-HU" dirty="0" smtClean="0"/>
              <a:t>(ha elérhető a kezdőpontból). </a:t>
            </a:r>
          </a:p>
          <a:p>
            <a:pPr marL="6350" lvl="1" indent="-6350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 pitchFamily="18" charset="2"/>
              </a:rPr>
              <a:t>A színekkel tehát a pontok halmazát három részhalmazra bontottuk.</a:t>
            </a:r>
          </a:p>
          <a:p>
            <a:pPr marL="6350" lvl="1" indent="-6350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 pitchFamily="18" charset="2"/>
              </a:rPr>
              <a:t>A </a:t>
            </a:r>
            <a:r>
              <a:rPr lang="hu-HU" dirty="0" err="1" smtClean="0">
                <a:sym typeface="Symbol" pitchFamily="18" charset="2"/>
              </a:rPr>
              <a:t>gráfbejárás</a:t>
            </a:r>
            <a:r>
              <a:rPr lang="hu-HU" dirty="0" smtClean="0">
                <a:sym typeface="Symbol" pitchFamily="18" charset="2"/>
              </a:rPr>
              <a:t> pontokat sorol át egyik részhalmazból egy másik részhalmazba.</a:t>
            </a:r>
            <a:endParaRPr lang="da-DK" dirty="0" smtClean="0">
              <a:sym typeface="Symbol" pitchFamily="18" charset="2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12295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2297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B190D5D-B319-404A-9BFF-3D9FF7C64524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573" y="1469168"/>
            <a:ext cx="3010602" cy="2063719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6553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</a:pPr>
            <a:endParaRPr lang="hu-HU" altLang="hu-HU" sz="2800"/>
          </a:p>
        </p:txBody>
      </p:sp>
      <p:sp>
        <p:nvSpPr>
          <p:cNvPr id="6554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/>
              <a:t>Pontszám/2 él esetén is van megoldás, de lényegesen bonyolultabb.</a:t>
            </a:r>
          </a:p>
        </p:txBody>
      </p:sp>
      <p:sp>
        <p:nvSpPr>
          <p:cNvPr id="2253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Hamilton kör, út</a:t>
            </a:r>
            <a:endParaRPr lang="da-DK" b="1" dirty="0" smtClean="0">
              <a:solidFill>
                <a:srgbClr val="FF0000"/>
              </a:solidFill>
            </a:endParaRP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minden ponton pontosan egyszer átmenő út (kör) NP teljes feladat, azaz hatékonyan nem oldható meg.</a:t>
            </a: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Ha mindenhonnan van pontszám*2/3 él, akkor viszont van rá egyszerű megoldás: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/>
              <a:t>A pontok számának kétharmadáig biztosam van olyan él, ami újabb pontba vezet.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/>
              <a:t>Ezután vagy van él további pontba, vagy minden él a már bejárt pontokba vezet. De ekkor létezni kell két szomszédos pontnak, amelyik mindegyikébe vezet él, azaz az új pont beszúrható közéjük!</a:t>
            </a:r>
          </a:p>
          <a:p>
            <a:pPr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/>
          </a:p>
        </p:txBody>
      </p:sp>
      <p:sp>
        <p:nvSpPr>
          <p:cNvPr id="6554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5544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A590775-17D0-43DD-B955-2978439A3870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30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</a:p>
        </p:txBody>
      </p:sp>
      <p:sp>
        <p:nvSpPr>
          <p:cNvPr id="67587" name="Tartalom helye 2"/>
          <p:cNvSpPr>
            <a:spLocks noGrp="1"/>
          </p:cNvSpPr>
          <p:nvPr>
            <p:ph idx="1"/>
          </p:nvPr>
        </p:nvSpPr>
        <p:spPr>
          <a:xfrm>
            <a:off x="0" y="1338734"/>
            <a:ext cx="8964613" cy="4754562"/>
          </a:xfrm>
        </p:spPr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b="1" dirty="0" smtClean="0"/>
              <a:t>Feszítőfa</a:t>
            </a:r>
            <a:r>
              <a:rPr lang="hu-HU" altLang="hu-HU" sz="2800" dirty="0" smtClean="0"/>
              <a:t>: Egy </a:t>
            </a:r>
            <a:r>
              <a:rPr lang="hu-HU" altLang="hu-HU" sz="2800" dirty="0" err="1" smtClean="0"/>
              <a:t>irányítatlan</a:t>
            </a:r>
            <a:r>
              <a:rPr lang="hu-HU" altLang="hu-HU" sz="2800" dirty="0" smtClean="0"/>
              <a:t> gráf azon részgráfja, amely </a:t>
            </a:r>
            <a:r>
              <a:rPr lang="hu-HU" altLang="hu-HU" sz="2800" i="1" dirty="0" smtClean="0"/>
              <a:t>fa </a:t>
            </a:r>
            <a:r>
              <a:rPr lang="hu-HU" altLang="hu-HU" sz="2800" dirty="0" smtClean="0"/>
              <a:t>(kör-mentes, összefüggő) és </a:t>
            </a:r>
            <a:r>
              <a:rPr lang="hu-HU" altLang="hu-HU" sz="2800" i="1" dirty="0" smtClean="0"/>
              <a:t>maximális </a:t>
            </a:r>
            <a:r>
              <a:rPr lang="hu-HU" altLang="hu-HU" sz="2800" dirty="0" smtClean="0"/>
              <a:t>(tartalmazza a gráf összes pontját).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b="1" dirty="0" smtClean="0"/>
              <a:t>Minimális költségű feszítőfa</a:t>
            </a:r>
            <a:r>
              <a:rPr lang="hu-HU" altLang="hu-HU" sz="2800" dirty="0" smtClean="0"/>
              <a:t>: Súlyozott gráf azon feszítőfája, amely éleinek összköltsége </a:t>
            </a:r>
            <a:r>
              <a:rPr lang="hu-HU" altLang="hu-HU" sz="2800" i="1" dirty="0" smtClean="0"/>
              <a:t>minimális.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Megjegyzés: A szélességi és a mélységi bejárás is egy-egy </a:t>
            </a:r>
            <a:r>
              <a:rPr lang="hu-HU" altLang="hu-HU" sz="2800" dirty="0" err="1" smtClean="0"/>
              <a:t>feszí-tőfát</a:t>
            </a:r>
            <a:r>
              <a:rPr lang="hu-HU" altLang="hu-HU" sz="2800" dirty="0" smtClean="0"/>
              <a:t> határoz meg, de nem feltétlenül – sőt általában nem – minimális költségűt.</a:t>
            </a:r>
          </a:p>
        </p:txBody>
      </p:sp>
      <p:sp>
        <p:nvSpPr>
          <p:cNvPr id="67588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758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Ha a gráf nem összefüggő, akkor feszítő erdőről beszélhetünk.</a:t>
            </a:r>
          </a:p>
        </p:txBody>
      </p:sp>
      <p:sp>
        <p:nvSpPr>
          <p:cNvPr id="6759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7592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1A623AA-5BAC-4717-A383-77BCF27E13CE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31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Kruskal algoritmus</a:t>
            </a:r>
          </a:p>
        </p:txBody>
      </p:sp>
      <p:sp>
        <p:nvSpPr>
          <p:cNvPr id="2048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20484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BBD57A0-744D-4E53-8AE0-70090E4526A9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2048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r>
              <a:rPr lang="hu-HU" altLang="hu-HU" sz="2800" dirty="0" smtClean="0"/>
              <a:t>Élvizsgálat sorrendje: 1,2,3,4,5,6,7.</a:t>
            </a:r>
            <a:endParaRPr lang="hu-HU" altLang="hu-HU" sz="2800" dirty="0"/>
          </a:p>
        </p:txBody>
      </p:sp>
      <p:sp>
        <p:nvSpPr>
          <p:cNvPr id="1434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Ötlet: (mohó stratégiával)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406" y="1838866"/>
            <a:ext cx="3309188" cy="3180267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32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0473939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Kruskal algoritmus</a:t>
            </a:r>
          </a:p>
        </p:txBody>
      </p:sp>
      <p:sp>
        <p:nvSpPr>
          <p:cNvPr id="1434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Ötlet: </a:t>
            </a:r>
          </a:p>
          <a:p>
            <a:pPr marL="273050" indent="-27305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feszítőfa kezdetben álljon Pontszám darab feszítő erdőből (mindegyikben 1-1 pont lesz);</a:t>
            </a:r>
          </a:p>
          <a:p>
            <a:pPr marL="273050" indent="-27305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vegyük az éleket hosszuk szerint növekvő sorrendben;</a:t>
            </a:r>
          </a:p>
          <a:p>
            <a:pPr marL="273050" indent="-273050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ha egy él a feszítő erdő két különböző feszítőfáját köti össze, akkor biztosan eleme a feszítőfának (mert nincs nála rövidebb, ami a két fát összeköti), különben biztosan nem;</a:t>
            </a:r>
          </a:p>
          <a:p>
            <a:pPr marL="273050" indent="-2730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az ilyen fákat egyesítsük és vegyük fel az élt a feszítőfa élei közé!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Legyen Fa(i) az i pontot tartalmazó feszítőfa azonosítója!</a:t>
            </a:r>
          </a:p>
        </p:txBody>
      </p:sp>
      <p:sp>
        <p:nvSpPr>
          <p:cNvPr id="69636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963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69638" name="Rectangle 26"/>
          <p:cNvSpPr>
            <a:spLocks noChangeArrowheads="1"/>
          </p:cNvSpPr>
          <p:nvPr/>
        </p:nvSpPr>
        <p:spPr bwMode="auto">
          <a:xfrm>
            <a:off x="3203575" y="5484813"/>
            <a:ext cx="5940425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Műveletigény: O(Élszám*log</a:t>
            </a:r>
            <a:r>
              <a:rPr lang="hu-HU" altLang="hu-HU" sz="2800" baseline="-25000"/>
              <a:t>2</a:t>
            </a:r>
            <a:r>
              <a:rPr lang="hu-HU" altLang="hu-HU" sz="2800"/>
              <a:t>(Pontszám))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Rendezés: O(Élszám*log</a:t>
            </a:r>
            <a:r>
              <a:rPr lang="hu-HU" altLang="hu-HU" sz="2800" baseline="-25000"/>
              <a:t>2</a:t>
            </a:r>
            <a:r>
              <a:rPr lang="hu-HU" altLang="hu-HU" sz="2800"/>
              <a:t>(Élszám))</a:t>
            </a:r>
          </a:p>
        </p:txBody>
      </p:sp>
      <p:sp>
        <p:nvSpPr>
          <p:cNvPr id="69640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2AB298F-B700-4939-9937-1724525BC6FE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33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Kruskal algoritmus</a:t>
            </a:r>
          </a:p>
        </p:txBody>
      </p:sp>
      <p:sp>
        <p:nvSpPr>
          <p:cNvPr id="7168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MinimálisFeszítőfa(F):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Üres(F)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szülő(i):=i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ÉlekRendezéseHosszSzerint(G) 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e=1-től ÉlSzám-ig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i:=Él(e,1); j:=Él(e,2)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Fa(i)≠Fa(j) akkor F:=F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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(i,j); Egyesít(i,j)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7168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1685" name="Rectangle 26"/>
          <p:cNvSpPr>
            <a:spLocks noChangeArrowheads="1"/>
          </p:cNvSpPr>
          <p:nvPr/>
        </p:nvSpPr>
        <p:spPr bwMode="auto">
          <a:xfrm>
            <a:off x="3203575" y="4422775"/>
            <a:ext cx="594042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A Fa(i) gyakori művelet, annyiszor hasz-náljuk, ahány éle van a gráfnak, az Egye-sít pedig ritkább, annyiszor használjuk, ahány pontunk van, azaz az előbbinek kell nagyon hatékonynak lenni.</a:t>
            </a:r>
          </a:p>
        </p:txBody>
      </p:sp>
      <p:sp>
        <p:nvSpPr>
          <p:cNvPr id="71687" name="Dátum helye 8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D3F0500-BFBF-41F4-8FA3-4CBACAAFF20E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34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357563"/>
            <a:ext cx="22733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Diszjunkt halmazfelbontás</a:t>
            </a:r>
          </a:p>
        </p:txBody>
      </p:sp>
      <p:sp>
        <p:nvSpPr>
          <p:cNvPr id="73732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Építsünk egy erdőt, amelyben azonos fában vannak az azonos részhalmazban levő elemek: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Egyesít(1,4) hatása: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                                    Egyesít(3,4) hatása lehetne:</a:t>
            </a:r>
          </a:p>
        </p:txBody>
      </p:sp>
      <p:sp>
        <p:nvSpPr>
          <p:cNvPr id="7373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pic>
        <p:nvPicPr>
          <p:cNvPr id="7373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844675"/>
            <a:ext cx="1663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916113"/>
            <a:ext cx="1663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00438"/>
            <a:ext cx="16637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7" name="Rectangle 26"/>
          <p:cNvSpPr>
            <a:spLocks noChangeArrowheads="1"/>
          </p:cNvSpPr>
          <p:nvPr/>
        </p:nvSpPr>
        <p:spPr bwMode="auto">
          <a:xfrm>
            <a:off x="3203575" y="5876925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Mi lehetne Egyesít(3,5)?</a:t>
            </a:r>
          </a:p>
        </p:txBody>
      </p:sp>
      <p:sp>
        <p:nvSpPr>
          <p:cNvPr id="73739" name="Dátum helye 12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367E5750-43AA-4FF8-AAB7-5B75C84761C0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35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Diszjunkt halmazfelbontás</a:t>
            </a:r>
          </a:p>
        </p:txBody>
      </p:sp>
      <p:sp>
        <p:nvSpPr>
          <p:cNvPr id="7577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A megoldás: egyesítéskor mindkét </a:t>
            </a:r>
            <a:br>
              <a:rPr lang="hu-HU" altLang="hu-HU" sz="2800" smtClean="0">
                <a:cs typeface="Courier New" panose="02070309020205020404" pitchFamily="49" charset="0"/>
              </a:rPr>
            </a:br>
            <a:r>
              <a:rPr lang="hu-HU" altLang="hu-HU" sz="2800" smtClean="0">
                <a:cs typeface="Courier New" panose="02070309020205020404" pitchFamily="49" charset="0"/>
              </a:rPr>
              <a:t>fában menjünk a legfelső elemhez </a:t>
            </a:r>
            <a:br>
              <a:rPr lang="hu-HU" altLang="hu-HU" sz="2800" smtClean="0">
                <a:cs typeface="Courier New" panose="02070309020205020404" pitchFamily="49" charset="0"/>
              </a:rPr>
            </a:br>
            <a:r>
              <a:rPr lang="hu-HU" altLang="hu-HU" sz="2800" smtClean="0">
                <a:cs typeface="Courier New" panose="02070309020205020404" pitchFamily="49" charset="0"/>
              </a:rPr>
              <a:t>és ott hajtsuk végre az egyesítést!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Egyesít(3,5) hatása: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                                    </a:t>
            </a:r>
          </a:p>
        </p:txBody>
      </p:sp>
      <p:sp>
        <p:nvSpPr>
          <p:cNvPr id="75780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pic>
        <p:nvPicPr>
          <p:cNvPr id="7578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888" y="1557338"/>
            <a:ext cx="1663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557338"/>
            <a:ext cx="1663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3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3429000"/>
            <a:ext cx="16637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5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8DFA301-4D56-4039-AB6B-F749E453AB60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36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Diszjunkt halmazfelbontás</a:t>
            </a:r>
          </a:p>
        </p:txBody>
      </p:sp>
      <p:sp>
        <p:nvSpPr>
          <p:cNvPr id="7782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Egyesít(u,v):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u≠szülő(u)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u:=szülő(u)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v≠szülő(v)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v:=szülő(v)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	Fa(u):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szülő(v):=u	        Ciklus amíg u≠szülő(u)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	          u:=szülő(u)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		      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		  Fa:=u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		       Függvény vége.</a:t>
            </a:r>
          </a:p>
        </p:txBody>
      </p:sp>
      <p:sp>
        <p:nvSpPr>
          <p:cNvPr id="77829" name="Dátum helye 7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2D6A9CB-31EB-4A42-A084-CD60F3071BEF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77830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37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Diszjunkt halmazfelbontás</a:t>
            </a:r>
          </a:p>
        </p:txBody>
      </p:sp>
      <p:sp>
        <p:nvSpPr>
          <p:cNvPr id="79875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09075" cy="4754562"/>
          </a:xfrm>
        </p:spPr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Amikor a fában felfelé megyünk, akkor még érdemes a megtett utat tömöríteni, azaz minden bejárt pontot a gyökérhez csatolni: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Fa(u):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v:=u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v≠szülő(v)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v:=szülő(v)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u≠szülő(u)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w:=szülő(u); szülő(u):=v; u:=w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Fa:=u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79877" name="Dátum helye 8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AC1B077-EDEF-4167-B1A4-E3CC9174C808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79878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9879" name="Rectangle 26"/>
          <p:cNvSpPr>
            <a:spLocks noChangeArrowheads="1"/>
          </p:cNvSpPr>
          <p:nvPr/>
        </p:nvSpPr>
        <p:spPr bwMode="auto">
          <a:xfrm>
            <a:off x="3203575" y="5373688"/>
            <a:ext cx="59404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Ilyenkor az egyesítés is egyszerűbb lehet, nem kell hozzá ciklus!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38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Diszjunkt halmazfelbontás</a:t>
            </a:r>
          </a:p>
        </p:txBody>
      </p:sp>
      <p:sp>
        <p:nvSpPr>
          <p:cNvPr id="819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Ugyanez az úttömörítés rekurzívan (nem kell kétszer felmenni):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Fa(u):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u≠szülő(u) akkor F:=Fa(szülő(u))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szülő(u):=F; Fa:=F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különben Fa:=u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Egyesítésként legfeljebb 1 távolságra vagyunk a gyökértől: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Egyesít(u,v):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u≠szülő(u) akkor u:=szülő(u)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Ha v≠szülő(v) akkor v:=szülő(v)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szülő(v):=u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	</a:t>
            </a:r>
          </a:p>
        </p:txBody>
      </p:sp>
      <p:sp>
        <p:nvSpPr>
          <p:cNvPr id="81925" name="Dátum helye 7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1284D40-0C10-42A0-AB5E-4EC6C6B9062E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81926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39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433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434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434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smtClean="0"/>
              <a:t>Mélységi bejárás: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mtClean="0"/>
              <a:t>Adatszerkezet, amiből a legutoljára bekerült lép ki először – verem.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mtClean="0"/>
              <a:t>Tároljuk a szürke pontokat egy veremben!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mtClean="0"/>
              <a:t>Van még feldolgozatlan pont  = van még szürke pont = nem üres a verem!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mtClean="0"/>
              <a:t>A bejárás egy feszítőfát hoz létre </a:t>
            </a:r>
            <a:br>
              <a:rPr lang="hu-HU" altLang="hu-HU" smtClean="0"/>
            </a:br>
            <a:r>
              <a:rPr lang="hu-HU" altLang="hu-HU" smtClean="0"/>
              <a:t>(mélységi feszítőfa).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mtClean="0"/>
              <a:t>A verem megtakarítható rekurzióval.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8" y="3803650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654A847-BB57-4181-A6D8-77BFED18F720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Diszjunkt halmazfelbontás</a:t>
            </a:r>
          </a:p>
        </p:txBody>
      </p:sp>
      <p:sp>
        <p:nvSpPr>
          <p:cNvPr id="839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		Fa(6) hatása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>
                <a:cs typeface="Courier New" panose="02070309020205020404" pitchFamily="49" charset="0"/>
              </a:rPr>
              <a:t>A fa magassága így kisebb lehet, ami gyorsíthatja az algoritmust!</a:t>
            </a:r>
          </a:p>
        </p:txBody>
      </p:sp>
      <p:sp>
        <p:nvSpPr>
          <p:cNvPr id="83973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2DB1AA1C-3C9F-4967-A748-0DD124316E3A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8397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pic>
        <p:nvPicPr>
          <p:cNvPr id="839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2303462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773238"/>
            <a:ext cx="3055937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7" name="Rectangle 26"/>
          <p:cNvSpPr>
            <a:spLocks noChangeArrowheads="1"/>
          </p:cNvSpPr>
          <p:nvPr/>
        </p:nvSpPr>
        <p:spPr bwMode="auto">
          <a:xfrm>
            <a:off x="3203575" y="5516563"/>
            <a:ext cx="59404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Megjegyzés: a két művelet miatt hívják ezt a típust </a:t>
            </a:r>
            <a:r>
              <a:rPr lang="hu-HU" altLang="hu-HU" sz="2800" i="1"/>
              <a:t>Unió-Holvan</a:t>
            </a:r>
            <a:r>
              <a:rPr lang="hu-HU" altLang="hu-HU" sz="2800"/>
              <a:t> típusnak is.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40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Prim algoritmus</a:t>
            </a:r>
          </a:p>
        </p:txBody>
      </p:sp>
      <p:sp>
        <p:nvSpPr>
          <p:cNvPr id="1434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Ötlet: 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gráf pontjait 2 halmazba soroljuk, a feszítőfában bent levő és a még azon kívül levő pontok halmazára;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két halmaz közötti legrövidebb él biztosan eleme a feszítőfának (mert a legközelebbi pontba vezet);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vegyük fel az első halmazhoz legközelebbi pontot a feszítőfa pontjai közé és számoljuk újra a szomszédjai távolságát!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tegyük </a:t>
            </a:r>
            <a:r>
              <a:rPr lang="hu-HU" sz="2800" dirty="0"/>
              <a:t>a második </a:t>
            </a:r>
            <a:r>
              <a:rPr lang="hu-HU" sz="2800" dirty="0" err="1"/>
              <a:t>halmazbeli</a:t>
            </a:r>
            <a:r>
              <a:rPr lang="hu-HU" sz="2800" dirty="0"/>
              <a:t> pontokat egy prioritásai sorba, az első halmaztól való távolságuk sorrendjében!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800" dirty="0" smtClean="0"/>
          </a:p>
        </p:txBody>
      </p:sp>
      <p:sp>
        <p:nvSpPr>
          <p:cNvPr id="86021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94ABB17-1386-4D18-AD47-5ED2803DDCB5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86022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602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8602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41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Prim algoritmus</a:t>
            </a:r>
          </a:p>
        </p:txBody>
      </p:sp>
      <p:sp>
        <p:nvSpPr>
          <p:cNvPr id="2867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28676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39E301F-4C68-4E87-924D-0A64A5467100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2867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1434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Ötlet: (mohó stratégiával)</a:t>
            </a:r>
          </a:p>
        </p:txBody>
      </p:sp>
      <p:sp>
        <p:nvSpPr>
          <p:cNvPr id="28679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sp>
        <p:nvSpPr>
          <p:cNvPr id="28680" name="Rectangle 26"/>
          <p:cNvSpPr>
            <a:spLocks noChangeArrowheads="1"/>
          </p:cNvSpPr>
          <p:nvPr/>
        </p:nvSpPr>
        <p:spPr bwMode="auto">
          <a:xfrm>
            <a:off x="3203575" y="5484813"/>
            <a:ext cx="5940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r>
              <a:rPr lang="hu-HU" altLang="hu-HU" sz="2800" dirty="0" smtClean="0"/>
              <a:t>Élsorrend: 1,2,7,3,5.</a:t>
            </a:r>
            <a:endParaRPr lang="hu-HU" altLang="hu-HU" sz="2800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/>
          </p:nvPr>
        </p:nvGraphicFramePr>
        <p:xfrm>
          <a:off x="3627722" y="1873722"/>
          <a:ext cx="3281256" cy="3158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3" name="CorelDRAW" r:id="rId4" imgW="4971600" imgH="4785840" progId="CorelDraw.Graphic.20">
                  <p:embed/>
                </p:oleObj>
              </mc:Choice>
              <mc:Fallback>
                <p:oleObj name="CorelDRAW" r:id="rId4" imgW="4971600" imgH="4785840" progId="CorelDraw.Graphic.20">
                  <p:embed/>
                  <p:pic>
                    <p:nvPicPr>
                      <p:cNvPr id="5" name="Objektum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27722" y="1873722"/>
                        <a:ext cx="3281256" cy="3158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42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9909509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Prim algoritmus</a:t>
            </a:r>
          </a:p>
        </p:txBody>
      </p:sp>
      <p:sp>
        <p:nvSpPr>
          <p:cNvPr id="880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Tegyük a második halmazbeli pontokat egy prioritásai sorba, az első halmaztól való becsült távolságuk sorrendjében!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 legközelebbi közülük biztosan a legrövidebb éllel kötődik az első halmazhoz, azaz ő lesz a következő első halmazbeli pont.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Ezután a kivezető élei végén levő pontok becsült távolságát az első halmaztól újra számoljuk: ha az oda vezető él hossza kisebb, mint az eddig becsült legkisebb távolság, akkor ezt a távolságot csökkentjük és a prioritási sorban az adott pontot előre mozgatjuk.</a:t>
            </a:r>
          </a:p>
        </p:txBody>
      </p:sp>
      <p:sp>
        <p:nvSpPr>
          <p:cNvPr id="88069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6B0B4E7-33B8-46E2-AADC-2B6166109F07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88070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807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8807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8073" name="Rectangle 26"/>
          <p:cNvSpPr>
            <a:spLocks noChangeArrowheads="1"/>
          </p:cNvSpPr>
          <p:nvPr/>
        </p:nvSpPr>
        <p:spPr bwMode="auto">
          <a:xfrm>
            <a:off x="3203575" y="5484813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Műveletigény: O(Élszám*log</a:t>
            </a:r>
            <a:r>
              <a:rPr lang="hu-HU" altLang="hu-HU" sz="2800" baseline="-25000"/>
              <a:t>2</a:t>
            </a:r>
            <a:r>
              <a:rPr lang="hu-HU" altLang="hu-HU" sz="2800"/>
              <a:t>(Pontszám))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43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Minimális költségű feszítőfa</a:t>
            </a:r>
            <a:br>
              <a:rPr lang="hu-HU" altLang="hu-HU" smtClean="0"/>
            </a:br>
            <a:r>
              <a:rPr lang="hu-HU" altLang="hu-HU" smtClean="0"/>
              <a:t>Prim algoritmus</a:t>
            </a:r>
          </a:p>
        </p:txBody>
      </p:sp>
      <p:sp>
        <p:nvSpPr>
          <p:cNvPr id="9011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MinimálisFeszítőfa(Honnan):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Táv(1..PontSzám):=+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; 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PrSorba az összes pont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p:=1; Honnan(p):=p;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PontSzám-1-ig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PrSorból(p); Táv(p):=0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j=1-től SzomszédPontokSzáma(p)-ig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s:=SzomszédPont(p,j)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Táv(s)&gt;0	 és ÉlHossz(p,s)&lt;Táv(s)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	 	akkor Táv(s):=ÉlHossz(p,s)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Honnan(s):=p; PrSorbanElőre(s)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90117" name="Dátum helye 8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7929A01-103C-4627-B55E-1CA0F1C803C6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90118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0119" name="Rectangle 26"/>
          <p:cNvSpPr>
            <a:spLocks noChangeArrowheads="1"/>
          </p:cNvSpPr>
          <p:nvPr/>
        </p:nvSpPr>
        <p:spPr bwMode="auto">
          <a:xfrm>
            <a:off x="3203575" y="5713413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44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Online feszítőfa</a:t>
            </a:r>
          </a:p>
        </p:txBody>
      </p:sp>
      <p:sp>
        <p:nvSpPr>
          <p:cNvPr id="3174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174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80EFDBD-BB82-4EF0-A24B-E301B6DFA830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1749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MinimálisFeszítőfa(F):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Üres(F); Fa():=(1,2,…,Pontszám)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e=1-től ÉlSzám-ig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Be: i,j,Hossz(i,j)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Fa(i)≠Fa(j) akkor F:=F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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(i,j); Egyesít(i,j)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különben Útkeresés(i,j, li,lj)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Ha Hossz(i,j)&lt;Hossz(li,lj)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akkor F:=F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-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(li,lj); F:=F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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31750" name="Rectangle 26"/>
          <p:cNvSpPr>
            <a:spLocks noChangeArrowheads="1"/>
          </p:cNvSpPr>
          <p:nvPr/>
        </p:nvSpPr>
        <p:spPr bwMode="auto">
          <a:xfrm>
            <a:off x="3203575" y="5713413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45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243947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Maximális párosítás páros gráfokban</a:t>
            </a:r>
          </a:p>
        </p:txBody>
      </p:sp>
      <p:sp>
        <p:nvSpPr>
          <p:cNvPr id="3277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0724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61315E6-398A-4730-9EEE-AC882195D893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277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3277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Definíció: egy gráfot páros gráfnak nevezünk, ha a pontjai két (A és B) halmazba sorolhatók úgy, hogy él csak e két halmaz között vezet.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egy gráfról tudjuk, hogy páros gráf, akkor a pontjai bármelyik bejárással két ilyen halmazra bonthatóak – ahova lépünk, azt mindig az ellenkező halmazba tesszük.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a gráf nem páros, akkor mindkét bejárásnál olyan szürke pontba kell visszalépünk, amely az adott ponttal azonos halmazba tartozna.</a:t>
            </a:r>
          </a:p>
        </p:txBody>
      </p:sp>
      <p:sp>
        <p:nvSpPr>
          <p:cNvPr id="32775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46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570165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174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4844511E-3923-4ABD-BAF0-B7FE3B0A2C7F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3796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Párosítás(A):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Szín():=(fehér,...,fehér)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Szín(i)=fehér akkor Bejárás(i,igaz)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Bejárás(i,log):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Szín(i):=szürke; A(i):=log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j</a:t>
            </a: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Ki(i)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Ha Szín(j)=fehér akkor Bejárás(j,nem log)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Ciklus vége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Eljárás vége.</a:t>
            </a:r>
            <a:endParaRPr lang="hu-HU" altLang="hu-HU" sz="23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797" name="Rectangle 26"/>
          <p:cNvSpPr>
            <a:spLocks noChangeArrowheads="1"/>
          </p:cNvSpPr>
          <p:nvPr/>
        </p:nvSpPr>
        <p:spPr bwMode="auto">
          <a:xfrm>
            <a:off x="3203575" y="5713413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sp>
        <p:nvSpPr>
          <p:cNvPr id="33799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Maximális párosítás páros gráfokban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47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4098213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Maximális párosítás páros gráfokban</a:t>
            </a:r>
          </a:p>
        </p:txBody>
      </p:sp>
      <p:sp>
        <p:nvSpPr>
          <p:cNvPr id="3481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0724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B146B5B-B604-4997-AC6F-6BA1AA8205A4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482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3482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Feladat: Adjunk meg egy páros gráfban maximális párosítást!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Megoldás: magyar módszer.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Ha egy A-</a:t>
            </a:r>
            <a:r>
              <a:rPr lang="hu-HU" altLang="hu-HU" sz="2800" dirty="0" err="1" smtClean="0"/>
              <a:t>beli</a:t>
            </a:r>
            <a:r>
              <a:rPr lang="hu-HU" altLang="hu-HU" sz="2800" dirty="0" smtClean="0"/>
              <a:t> pontból tudunk olyan élt választani, amely még a párosításban nem szereplő B-</a:t>
            </a:r>
            <a:r>
              <a:rPr lang="hu-HU" altLang="hu-HU" sz="2800" dirty="0" err="1" smtClean="0"/>
              <a:t>beli</a:t>
            </a:r>
            <a:r>
              <a:rPr lang="hu-HU" altLang="hu-HU" sz="2800" dirty="0" smtClean="0"/>
              <a:t> pontba vezet, akkor ezt az élt felvesszük a maximális párosításba.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Ha csak olyan B-</a:t>
            </a:r>
            <a:r>
              <a:rPr lang="hu-HU" altLang="hu-HU" sz="2800" dirty="0" err="1" smtClean="0"/>
              <a:t>belibe</a:t>
            </a:r>
            <a:r>
              <a:rPr lang="hu-HU" altLang="hu-HU" sz="2800" dirty="0" smtClean="0"/>
              <a:t> vezet él, ami már szerepel a párosítás-</a:t>
            </a:r>
            <a:r>
              <a:rPr lang="hu-HU" altLang="hu-HU" sz="2800" dirty="0" err="1" smtClean="0"/>
              <a:t>ban</a:t>
            </a:r>
            <a:r>
              <a:rPr lang="hu-HU" altLang="hu-HU" sz="2800" dirty="0" smtClean="0"/>
              <a:t>, akkor keresünk a gráfban ún. alternáló utat! Ha van, akkor ez valamelyik B-</a:t>
            </a:r>
            <a:r>
              <a:rPr lang="hu-HU" altLang="hu-HU" sz="2800" dirty="0" err="1" smtClean="0"/>
              <a:t>belibe</a:t>
            </a:r>
            <a:r>
              <a:rPr lang="hu-HU" altLang="hu-HU" sz="2800" dirty="0" smtClean="0"/>
              <a:t> vezető éllel kezdődik, onnan a korábban megtalált párosítás alapján egyértelműen egy A-</a:t>
            </a:r>
            <a:r>
              <a:rPr lang="hu-HU" altLang="hu-HU" sz="2800" dirty="0" err="1" smtClean="0"/>
              <a:t>belibe</a:t>
            </a:r>
            <a:r>
              <a:rPr lang="hu-HU" altLang="hu-HU" sz="2800" dirty="0" smtClean="0"/>
              <a:t> vezet. Ebből az A-</a:t>
            </a:r>
            <a:r>
              <a:rPr lang="hu-HU" altLang="hu-HU" sz="2800" dirty="0" err="1" smtClean="0"/>
              <a:t>beliből</a:t>
            </a:r>
            <a:r>
              <a:rPr lang="hu-HU" altLang="hu-HU" sz="2800" dirty="0" smtClean="0"/>
              <a:t> újra valamelyik B-</a:t>
            </a:r>
            <a:r>
              <a:rPr lang="hu-HU" altLang="hu-HU" sz="2800" dirty="0" err="1" smtClean="0"/>
              <a:t>belibe</a:t>
            </a:r>
            <a:r>
              <a:rPr lang="hu-HU" altLang="hu-HU" sz="2800" dirty="0" smtClean="0"/>
              <a:t>...</a:t>
            </a:r>
          </a:p>
        </p:txBody>
      </p:sp>
      <p:sp>
        <p:nvSpPr>
          <p:cNvPr id="34823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48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6599900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Maximális párosítás páros gráfokban</a:t>
            </a:r>
          </a:p>
        </p:txBody>
      </p:sp>
      <p:sp>
        <p:nvSpPr>
          <p:cNvPr id="3584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0724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A63645BD-985A-480E-87F4-AEF85A04BC10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584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2800"/>
          </a:p>
        </p:txBody>
      </p:sp>
      <p:sp>
        <p:nvSpPr>
          <p:cNvPr id="35846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olyan B-belihez érünk, amely nem volt még benne a párosításban, akkor az ide vezető úton minden párosítást megszüntetünk és bevesszük párosításba az úton levő nem párosított éleket – mivel eggyel több olyan élünk volt, ami nem szerepelt párosításban.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nem találunk ilyen alternáló utat, akkor az adott A-beli pont nem lesz benne egy maximális párosításban.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Azaz a megoldás egy módosított mélységi bejárás.</a:t>
            </a:r>
          </a:p>
        </p:txBody>
      </p:sp>
      <p:sp>
        <p:nvSpPr>
          <p:cNvPr id="35847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480" y="4598849"/>
            <a:ext cx="5477639" cy="1981477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49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011621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638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6389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Vanél?(p,i) és Szín(i)=fehér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Mélységi bejárás(i)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Mélységi bejárás(p)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639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O(Pontszám</a:t>
            </a:r>
            <a:r>
              <a:rPr lang="hu-HU" altLang="hu-HU" baseline="30000"/>
              <a:t>2</a:t>
            </a:r>
            <a:r>
              <a:rPr lang="hu-HU" altLang="hu-HU"/>
              <a:t>)</a:t>
            </a:r>
          </a:p>
        </p:txBody>
      </p:sp>
      <p:sp>
        <p:nvSpPr>
          <p:cNvPr id="16392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5365C838-94E2-4E28-9C13-5946E9C4B4E8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5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174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25C3BA49-7F38-48E8-BF33-23C9A96ACCE9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6868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MaximálisPárosítás(A):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Pár():=(1,...,PontSzám); db:=0;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A(i) és Pár(i)=i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akkor Szín:=(fehér,...,fehér)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L:=növelőút(i)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Ha L akkor db:=db+1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36869" name="Rectangle 26"/>
          <p:cNvSpPr>
            <a:spLocks noChangeArrowheads="1"/>
          </p:cNvSpPr>
          <p:nvPr/>
        </p:nvSpPr>
        <p:spPr bwMode="auto">
          <a:xfrm>
            <a:off x="3203575" y="5713413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sp>
        <p:nvSpPr>
          <p:cNvPr id="36871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Maximális párosítás páros gráfokban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967" y="4255811"/>
            <a:ext cx="5477639" cy="1981477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50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49392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3174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98234224-11C2-4345-9F28-4006B27D0801}" type="datetime8">
              <a:rPr lang="hu-HU" smtClean="0"/>
              <a:t>2023. 01. 28. 15:37</a:t>
            </a:fld>
            <a:endParaRPr lang="en-US"/>
          </a:p>
        </p:txBody>
      </p:sp>
      <p:sp>
        <p:nvSpPr>
          <p:cNvPr id="37892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marL="0" indent="0">
              <a:lnSpc>
                <a:spcPct val="85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növelőút(i):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Szín(i):=szürke; k:=1; L:=hamis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L és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k≤Szomszédpontokszáma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j:=szomszéd(i,k)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Szín(j)=fehér akkor 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Ha Pár(j)=j akkor L:=igaz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Pár(i):=j; Pár(j):=i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különben Szín(j):=szürke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L:=növelőút(Pár(j))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Ha L akkor Pár(i):=j; Pár(j):=i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k:=k+1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növelőút:=L</a:t>
            </a:r>
          </a:p>
          <a:p>
            <a:pPr marL="0" indent="0">
              <a:lnSpc>
                <a:spcPct val="85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</p:txBody>
      </p:sp>
      <p:sp>
        <p:nvSpPr>
          <p:cNvPr id="37893" name="Rectangle 26"/>
          <p:cNvSpPr>
            <a:spLocks noChangeArrowheads="1"/>
          </p:cNvSpPr>
          <p:nvPr/>
        </p:nvSpPr>
        <p:spPr bwMode="auto">
          <a:xfrm>
            <a:off x="3203575" y="5713413"/>
            <a:ext cx="5940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sp>
        <p:nvSpPr>
          <p:cNvPr id="37895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Maximális párosítás páros gráfokban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286" y="4416804"/>
            <a:ext cx="5477639" cy="1981477"/>
          </a:xfrm>
          <a:prstGeom prst="rect">
            <a:avLst/>
          </a:prstGeom>
        </p:spPr>
      </p:pic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51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8232161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68538" y="2060575"/>
            <a:ext cx="6161087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 sz="3600">
                <a:latin typeface="Arial" panose="020B0604020202020204" pitchFamily="34" charset="0"/>
              </a:rPr>
              <a:t>Gráfok, gráfalgoritmusok III.</a:t>
            </a:r>
            <a:br>
              <a:rPr lang="hu-HU" altLang="hu-HU" sz="3600">
                <a:latin typeface="Arial" panose="020B0604020202020204" pitchFamily="34" charset="0"/>
              </a:rPr>
            </a:br>
            <a:r>
              <a:rPr lang="hu-HU" altLang="hu-HU" sz="3600">
                <a:latin typeface="Arial" panose="020B0604020202020204" pitchFamily="34" charset="0"/>
              </a:rPr>
              <a:t>előadás vége</a:t>
            </a:r>
            <a:endParaRPr lang="en-US" altLang="hu-HU" sz="200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843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8437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Szomszédpontokszáma(p)-ig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Szín(Szomszéd(p,i))=fehér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akkor Mélységi bejárás(Szomszéd(p,i))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Mélységi bejárás(p)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843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csúcslista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O(Élszám)</a:t>
            </a:r>
          </a:p>
        </p:txBody>
      </p:sp>
      <p:sp>
        <p:nvSpPr>
          <p:cNvPr id="18440" name="Dátum helye 9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FEB9689-202E-41FB-B331-1CF19F35A604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6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560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Körmentes</a:t>
            </a:r>
            <a:r>
              <a:rPr lang="da-DK" b="1" dirty="0" smtClean="0"/>
              <a:t>-e </a:t>
            </a:r>
            <a:r>
              <a:rPr lang="hu-HU" b="1" dirty="0" smtClean="0"/>
              <a:t>egy irányított</a:t>
            </a:r>
            <a:r>
              <a:rPr lang="da-DK" b="1" dirty="0" smtClean="0"/>
              <a:t> gráf? </a:t>
            </a:r>
          </a:p>
          <a:p>
            <a:pPr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dirty="0" smtClean="0"/>
              <a:t>A</a:t>
            </a:r>
            <a:r>
              <a:rPr lang="da-DK" dirty="0" smtClean="0"/>
              <a:t>lapötlet: </a:t>
            </a:r>
            <a:r>
              <a:rPr lang="hu-HU" dirty="0" smtClean="0"/>
              <a:t>Ha a bejárás során nincs visszamutató él, akkor a gráf körmentes.</a:t>
            </a:r>
          </a:p>
          <a:p>
            <a:pPr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Körmentes?(p):</a:t>
            </a:r>
          </a:p>
          <a:p>
            <a:pPr indent="476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km:=igaz; Honnan(1):=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1</a:t>
            </a: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  <a:p>
            <a:pPr indent="476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Mélységi bejárás(1,km)</a:t>
            </a:r>
          </a:p>
          <a:p>
            <a:pPr indent="476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Körmentes?:=km</a:t>
            </a:r>
          </a:p>
          <a:p>
            <a:pPr indent="476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Eljárás vége.</a:t>
            </a:r>
          </a:p>
          <a:p>
            <a:pPr indent="476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dirty="0" smtClean="0"/>
              <a:t>Feltétel: erősen összefüggő vagy </a:t>
            </a:r>
            <a:br>
              <a:rPr lang="hu-HU" dirty="0" smtClean="0"/>
            </a:br>
            <a:r>
              <a:rPr lang="hu-HU" dirty="0" smtClean="0"/>
              <a:t>összefüggő (a példában) az 1. pontból. Az előremutató </a:t>
            </a:r>
            <a:br>
              <a:rPr lang="hu-HU" dirty="0" smtClean="0"/>
            </a:br>
            <a:r>
              <a:rPr lang="hu-HU" dirty="0" smtClean="0"/>
              <a:t>                               és a kereszt-élek nem okoznak kört</a:t>
            </a:r>
            <a:br>
              <a:rPr lang="hu-HU" dirty="0" smtClean="0"/>
            </a:br>
            <a:r>
              <a:rPr lang="hu-HU" dirty="0" smtClean="0"/>
              <a:t>                               (fekete pontba vezetnek).</a:t>
            </a:r>
          </a:p>
        </p:txBody>
      </p:sp>
      <p:sp>
        <p:nvSpPr>
          <p:cNvPr id="20484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048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204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2565400"/>
            <a:ext cx="2170113" cy="243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7A84F20-5984-4B75-8F33-67E57E9E4F40}" type="datetime8">
              <a:rPr lang="hu-HU" altLang="hu-HU" sz="1600" smtClean="0"/>
              <a:t>2023. 01. 28. 15:37</a:t>
            </a:fld>
            <a:endParaRPr lang="en-US" altLang="hu-HU" sz="1600" smtClean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7DD5C-325B-4D6E-BB18-64E5748AAE9D}" type="slidenum">
              <a:rPr lang="hu-HU" altLang="hu-HU" smtClean="0"/>
              <a:pPr>
                <a:defRPr/>
              </a:pPr>
              <a:t>7</a:t>
            </a:fld>
            <a:r>
              <a:rPr lang="hu-HU" altLang="hu-HU" smtClean="0"/>
              <a:t>/52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253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253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25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p,km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j:=Szomszéd(p,i)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Szín(j)=fehér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akkor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km akkor 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Honnan(j):=p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Mélységi bejárás(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j,km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12700"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különben Ha szín(j)=szürke </a:t>
            </a:r>
            <a:r>
              <a:rPr lang="hu-HU" altLang="hu-HU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és Honnan(p)≠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b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km:=hamis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2253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5BFDBE6B-0271-41BD-9F77-4A6A392BD551}" type="datetime8">
              <a:rPr lang="hu-HU" smtClean="0"/>
              <a:t>2023. 01. 28. 15:37</a:t>
            </a:fld>
            <a:endParaRPr lang="en-US" dirty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2C345B-BE9F-450A-A970-330D1BCC6100}" type="slidenum">
              <a:rPr lang="hu-HU" altLang="hu-HU" smtClean="0"/>
              <a:pPr>
                <a:defRPr/>
              </a:pPr>
              <a:t>8</a:t>
            </a:fld>
            <a:r>
              <a:rPr lang="hu-HU" altLang="hu-HU" smtClean="0"/>
              <a:t>/49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 alkalmazásai</a:t>
            </a:r>
          </a:p>
        </p:txBody>
      </p:sp>
      <p:sp>
        <p:nvSpPr>
          <p:cNvPr id="2457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458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458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Körmentes</a:t>
            </a:r>
            <a:r>
              <a:rPr lang="da-DK" altLang="hu-HU" b="1" dirty="0" smtClean="0"/>
              <a:t>-e </a:t>
            </a:r>
            <a:r>
              <a:rPr lang="hu-HU" altLang="hu-HU" b="1" dirty="0" smtClean="0"/>
              <a:t>egy </a:t>
            </a:r>
            <a:r>
              <a:rPr lang="hu-HU" altLang="hu-HU" b="1" dirty="0" err="1" smtClean="0"/>
              <a:t>irányítatlan</a:t>
            </a:r>
            <a:r>
              <a:rPr lang="da-DK" altLang="hu-HU" b="1" dirty="0" smtClean="0"/>
              <a:t> </a:t>
            </a:r>
            <a:r>
              <a:rPr lang="hu-HU" altLang="hu-HU" b="1" dirty="0" smtClean="0"/>
              <a:t>összefüggő </a:t>
            </a:r>
            <a:r>
              <a:rPr lang="da-DK" altLang="hu-HU" b="1" dirty="0" smtClean="0"/>
              <a:t>gráf? 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dirty="0" smtClean="0"/>
              <a:t>A</a:t>
            </a:r>
            <a:r>
              <a:rPr lang="da-DK" altLang="hu-HU" dirty="0" smtClean="0"/>
              <a:t>lapötlet: </a:t>
            </a:r>
            <a:r>
              <a:rPr lang="hu-HU" altLang="hu-HU" dirty="0" smtClean="0"/>
              <a:t>Ha a bejárás során nincs visszamutató él, akkor a gráf körmentes.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Körmentes?(p):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km:=igaz; Honnan(1):=1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Mélységi bejárás(1,km)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Körmentes?:=km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dirty="0" smtClean="0"/>
              <a:t>Itt előremutató él és kereszt-él nincs.</a:t>
            </a:r>
          </a:p>
        </p:txBody>
      </p:sp>
      <p:sp>
        <p:nvSpPr>
          <p:cNvPr id="2458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245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2636838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9C8E5C1-2EFE-4052-A355-0570EC337B40}" type="datetime8">
              <a:rPr lang="hu-HU" smtClean="0"/>
              <a:t>2023. 01. 28. 15:37</a:t>
            </a:fld>
            <a:endParaRPr lang="en-US" dirty="0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Zsakó László: Gráfok, gráfalgoritmusok III.</a:t>
            </a: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2C345B-BE9F-450A-A970-330D1BCC6100}" type="slidenum">
              <a:rPr lang="hu-HU" altLang="hu-HU" smtClean="0"/>
              <a:pPr>
                <a:defRPr/>
              </a:pPr>
              <a:t>9</a:t>
            </a:fld>
            <a:r>
              <a:rPr lang="hu-HU" altLang="hu-HU" smtClean="0"/>
              <a:t>/49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21444</TotalTime>
  <Words>4431</Words>
  <Application>Microsoft Office PowerPoint</Application>
  <PresentationFormat>Diavetítés a képernyőre (4:3 oldalarány)</PresentationFormat>
  <Paragraphs>781</Paragraphs>
  <Slides>52</Slides>
  <Notes>52</Notes>
  <HiddenSlides>6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52</vt:i4>
      </vt:variant>
    </vt:vector>
  </HeadingPairs>
  <TitlesOfParts>
    <vt:vector size="61" baseType="lpstr">
      <vt:lpstr>Arial</vt:lpstr>
      <vt:lpstr>Courier New</vt:lpstr>
      <vt:lpstr>Garamond</vt:lpstr>
      <vt:lpstr>Symbol</vt:lpstr>
      <vt:lpstr>Wingdings</vt:lpstr>
      <vt:lpstr>1_Montázs</vt:lpstr>
      <vt:lpstr>2_Montázs</vt:lpstr>
      <vt:lpstr>CorelDRAW</vt:lpstr>
      <vt:lpstr>Equation</vt:lpstr>
      <vt:lpstr>PowerPoint-bemutató</vt:lpstr>
      <vt:lpstr>Gráfok bejárása</vt:lpstr>
      <vt:lpstr>Gráfok bejárása</vt:lpstr>
      <vt:lpstr>Mélységi bejárás</vt:lpstr>
      <vt:lpstr>Mélységi bejárás</vt:lpstr>
      <vt:lpstr>Mélységi bejárás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Mélységi bejárás alkalmazásai</vt:lpstr>
      <vt:lpstr>Minimális költségű feszítőfa</vt:lpstr>
      <vt:lpstr>Minimális költségű feszítőfa Kruskal algoritmus</vt:lpstr>
      <vt:lpstr>Minimális költségű feszítőfa Kruskal algoritmus</vt:lpstr>
      <vt:lpstr>Minimális költségű feszítőfa Kruskal algoritmus</vt:lpstr>
      <vt:lpstr>Diszjunkt halmazfelbontás</vt:lpstr>
      <vt:lpstr>Diszjunkt halmazfelbontás</vt:lpstr>
      <vt:lpstr>Diszjunkt halmazfelbontás</vt:lpstr>
      <vt:lpstr>Diszjunkt halmazfelbontás</vt:lpstr>
      <vt:lpstr>Diszjunkt halmazfelbontás</vt:lpstr>
      <vt:lpstr>Diszjunkt halmazfelbontás</vt:lpstr>
      <vt:lpstr>Minimális költségű feszítőfa Prim algoritmus</vt:lpstr>
      <vt:lpstr>Minimális költségű feszítőfa Prim algoritmus</vt:lpstr>
      <vt:lpstr>Minimális költségű feszítőfa Prim algoritmus</vt:lpstr>
      <vt:lpstr>Minimális költségű feszítőfa Prim algoritmus</vt:lpstr>
      <vt:lpstr>Online feszítőfa</vt:lpstr>
      <vt:lpstr>Maximális párosítás páros gráfokban</vt:lpstr>
      <vt:lpstr>Maximális párosítás páros gráfokban</vt:lpstr>
      <vt:lpstr>Maximális párosítás páros gráfokban</vt:lpstr>
      <vt:lpstr>Maximális párosítás páros gráfokban</vt:lpstr>
      <vt:lpstr>Maximális párosítás páros gráfokban</vt:lpstr>
      <vt:lpstr>Maximális párosítás páros gráfokban</vt:lpstr>
      <vt:lpstr>PowerPoint-bemutató</vt:lpstr>
    </vt:vector>
  </TitlesOfParts>
  <Company>ELTE 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Zsakó László</dc:creator>
  <cp:lastModifiedBy>zsako</cp:lastModifiedBy>
  <cp:revision>927</cp:revision>
  <dcterms:created xsi:type="dcterms:W3CDTF">2005-10-16T14:08:29Z</dcterms:created>
  <dcterms:modified xsi:type="dcterms:W3CDTF">2023-01-28T14:37:28Z</dcterms:modified>
</cp:coreProperties>
</file>